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7.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85" r:id="rId3"/>
    <p:sldId id="258" r:id="rId4"/>
    <p:sldId id="257" r:id="rId5"/>
    <p:sldId id="259" r:id="rId6"/>
    <p:sldId id="286" r:id="rId7"/>
    <p:sldId id="287" r:id="rId8"/>
    <p:sldId id="260" r:id="rId9"/>
    <p:sldId id="288" r:id="rId10"/>
    <p:sldId id="289" r:id="rId11"/>
    <p:sldId id="290" r:id="rId12"/>
    <p:sldId id="261"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263" r:id="rId45"/>
    <p:sldId id="322" r:id="rId46"/>
    <p:sldId id="324" r:id="rId47"/>
    <p:sldId id="325" r:id="rId48"/>
    <p:sldId id="264" r:id="rId49"/>
    <p:sldId id="326" r:id="rId50"/>
    <p:sldId id="327" r:id="rId51"/>
    <p:sldId id="328" r:id="rId52"/>
    <p:sldId id="329" r:id="rId53"/>
    <p:sldId id="330" r:id="rId54"/>
    <p:sldId id="331" r:id="rId55"/>
    <p:sldId id="332" r:id="rId56"/>
    <p:sldId id="333" r:id="rId57"/>
    <p:sldId id="283" r:id="rId58"/>
  </p:sldIdLst>
  <p:sldSz cx="100584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3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78" d="100"/>
          <a:sy n="178" d="100"/>
        </p:scale>
        <p:origin x="-80" y="-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C76EBC32-9895-9E47-97F5-B7A783CFA969}" type="datetimeFigureOut">
              <a:rPr lang="en-US" smtClean="0"/>
              <a:t>5/22/17</a:t>
            </a:fld>
            <a:endParaRPr lang="en-US"/>
          </a:p>
        </p:txBody>
      </p:sp>
      <p:sp>
        <p:nvSpPr>
          <p:cNvPr id="4" name="Slide Image Placeholder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3A8678F5-9786-EC4D-8EFA-DCF5A700A4F1}" type="slidenum">
              <a:rPr lang="en-US" smtClean="0"/>
              <a:t>‹#›</a:t>
            </a:fld>
            <a:endParaRPr lang="en-US"/>
          </a:p>
        </p:txBody>
      </p:sp>
    </p:spTree>
    <p:extLst>
      <p:ext uri="{BB962C8B-B14F-4D97-AF65-F5344CB8AC3E}">
        <p14:creationId xmlns:p14="http://schemas.microsoft.com/office/powerpoint/2010/main" val="1181777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80D8D-1BF3-284B-9692-129FA7380697}" type="slidenum">
              <a:rPr lang="en-US" smtClean="0"/>
              <a:t>40</a:t>
            </a:fld>
            <a:endParaRPr lang="en-US"/>
          </a:p>
        </p:txBody>
      </p:sp>
    </p:spTree>
    <p:extLst>
      <p:ext uri="{BB962C8B-B14F-4D97-AF65-F5344CB8AC3E}">
        <p14:creationId xmlns:p14="http://schemas.microsoft.com/office/powerpoint/2010/main" val="45507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tx1"/>
                </a:solidFill>
                <a:latin typeface="Arial Narrow"/>
                <a:cs typeface="Arial Narrow"/>
              </a:defRPr>
            </a:lvl1p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Holder 5"/>
          <p:cNvSpPr>
            <a:spLocks noGrp="1"/>
          </p:cNvSpPr>
          <p:nvPr>
            <p:ph type="dt" sz="half" idx="6"/>
          </p:nvPr>
        </p:nvSpPr>
        <p:spPr/>
        <p:txBody>
          <a:bodyPr lIns="0" tIns="0" rIns="0" bIns="0"/>
          <a:lstStyle>
            <a:lvl1pPr>
              <a:defRPr sz="700" b="1" i="0">
                <a:solidFill>
                  <a:srgbClr val="5B5A59"/>
                </a:solidFill>
                <a:latin typeface="Verdana"/>
                <a:cs typeface="Verdana"/>
              </a:defRPr>
            </a:lvl1pPr>
          </a:lstStyle>
          <a:p>
            <a:pPr marL="12700">
              <a:lnSpc>
                <a:spcPct val="100000"/>
              </a:lnSpc>
            </a:pPr>
            <a:r>
              <a:rPr spc="-5" dirty="0"/>
              <a:t>www.k12blueprint.com</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43947"/>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800" b="0" i="0">
                <a:solidFill>
                  <a:srgbClr val="443947"/>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tx1"/>
                </a:solidFill>
                <a:latin typeface="Arial Narrow"/>
                <a:cs typeface="Arial Narrow"/>
              </a:defRPr>
            </a:lvl1p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Holder 5"/>
          <p:cNvSpPr>
            <a:spLocks noGrp="1"/>
          </p:cNvSpPr>
          <p:nvPr>
            <p:ph type="dt" sz="half" idx="6"/>
          </p:nvPr>
        </p:nvSpPr>
        <p:spPr/>
        <p:txBody>
          <a:bodyPr lIns="0" tIns="0" rIns="0" bIns="0"/>
          <a:lstStyle>
            <a:lvl1pPr>
              <a:defRPr sz="700" b="1" i="0">
                <a:solidFill>
                  <a:srgbClr val="5B5A59"/>
                </a:solidFill>
                <a:latin typeface="Verdana"/>
                <a:cs typeface="Verdana"/>
              </a:defRPr>
            </a:lvl1pPr>
          </a:lstStyle>
          <a:p>
            <a:pPr marL="12700">
              <a:lnSpc>
                <a:spcPct val="100000"/>
              </a:lnSpc>
            </a:pPr>
            <a:r>
              <a:rPr spc="-5" dirty="0"/>
              <a:t>www.k12blueprint.com</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965"/>
            <a:ext cx="10058400" cy="29743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443947"/>
                </a:solidFill>
                <a:latin typeface="Verdana"/>
                <a:cs typeface="Verdana"/>
              </a:defRPr>
            </a:lvl1pPr>
          </a:lstStyle>
          <a:p>
            <a:endParaRPr/>
          </a:p>
        </p:txBody>
      </p:sp>
      <p:sp>
        <p:nvSpPr>
          <p:cNvPr id="3" name="Holder 3"/>
          <p:cNvSpPr>
            <a:spLocks noGrp="1"/>
          </p:cNvSpPr>
          <p:nvPr>
            <p:ph sz="half" idx="2"/>
          </p:nvPr>
        </p:nvSpPr>
        <p:spPr>
          <a:xfrm>
            <a:off x="673100" y="1916091"/>
            <a:ext cx="3937635" cy="4115435"/>
          </a:xfrm>
          <a:prstGeom prst="rect">
            <a:avLst/>
          </a:prstGeom>
        </p:spPr>
        <p:txBody>
          <a:bodyPr wrap="square" lIns="0" tIns="0" rIns="0" bIns="0">
            <a:spAutoFit/>
          </a:bodyPr>
          <a:lstStyle>
            <a:lvl1pPr>
              <a:defRPr sz="1800" b="0" i="0">
                <a:solidFill>
                  <a:srgbClr val="443947"/>
                </a:solidFill>
                <a:latin typeface="Verdana"/>
                <a:cs typeface="Verdana"/>
              </a:defRPr>
            </a:lvl1pPr>
          </a:lstStyle>
          <a:p>
            <a:endParaRPr/>
          </a:p>
        </p:txBody>
      </p:sp>
      <p:sp>
        <p:nvSpPr>
          <p:cNvPr id="4" name="Holder 4"/>
          <p:cNvSpPr>
            <a:spLocks noGrp="1"/>
          </p:cNvSpPr>
          <p:nvPr>
            <p:ph sz="half" idx="3"/>
          </p:nvPr>
        </p:nvSpPr>
        <p:spPr>
          <a:xfrm>
            <a:off x="5199379" y="1916320"/>
            <a:ext cx="4219575" cy="4261485"/>
          </a:xfrm>
          <a:prstGeom prst="rect">
            <a:avLst/>
          </a:prstGeom>
        </p:spPr>
        <p:txBody>
          <a:bodyPr wrap="square" lIns="0" tIns="0" rIns="0" bIns="0">
            <a:spAutoFit/>
          </a:bodyPr>
          <a:lstStyle>
            <a:lvl1pPr>
              <a:defRPr sz="1800" b="0" i="0">
                <a:solidFill>
                  <a:srgbClr val="443947"/>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defRPr sz="600" b="0" i="0">
                <a:solidFill>
                  <a:schemeClr val="tx1"/>
                </a:solidFill>
                <a:latin typeface="Arial Narrow"/>
                <a:cs typeface="Arial Narrow"/>
              </a:defRPr>
            </a:lvl1p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Holder 6"/>
          <p:cNvSpPr>
            <a:spLocks noGrp="1"/>
          </p:cNvSpPr>
          <p:nvPr>
            <p:ph type="dt" sz="half" idx="6"/>
          </p:nvPr>
        </p:nvSpPr>
        <p:spPr/>
        <p:txBody>
          <a:bodyPr lIns="0" tIns="0" rIns="0" bIns="0"/>
          <a:lstStyle>
            <a:lvl1pPr>
              <a:defRPr sz="700" b="1" i="0">
                <a:solidFill>
                  <a:srgbClr val="5B5A59"/>
                </a:solidFill>
                <a:latin typeface="Verdana"/>
                <a:cs typeface="Verdana"/>
              </a:defRPr>
            </a:lvl1pPr>
          </a:lstStyle>
          <a:p>
            <a:pPr marL="12700">
              <a:lnSpc>
                <a:spcPct val="100000"/>
              </a:lnSpc>
            </a:pPr>
            <a:r>
              <a:rPr spc="-5" dirty="0"/>
              <a:t>www.k12blueprint.com</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43947"/>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defRPr sz="600" b="0" i="0">
                <a:solidFill>
                  <a:schemeClr val="tx1"/>
                </a:solidFill>
                <a:latin typeface="Arial Narrow"/>
                <a:cs typeface="Arial Narrow"/>
              </a:defRPr>
            </a:lvl1p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4" name="Holder 4"/>
          <p:cNvSpPr>
            <a:spLocks noGrp="1"/>
          </p:cNvSpPr>
          <p:nvPr>
            <p:ph type="dt" sz="half" idx="6"/>
          </p:nvPr>
        </p:nvSpPr>
        <p:spPr/>
        <p:txBody>
          <a:bodyPr lIns="0" tIns="0" rIns="0" bIns="0"/>
          <a:lstStyle>
            <a:lvl1pPr>
              <a:defRPr sz="700" b="1" i="0">
                <a:solidFill>
                  <a:srgbClr val="5B5A59"/>
                </a:solidFill>
                <a:latin typeface="Verdana"/>
                <a:cs typeface="Verdana"/>
              </a:defRPr>
            </a:lvl1pPr>
          </a:lstStyle>
          <a:p>
            <a:pPr marL="12700">
              <a:lnSpc>
                <a:spcPct val="100000"/>
              </a:lnSpc>
            </a:pPr>
            <a:r>
              <a:rPr spc="-5" dirty="0"/>
              <a:t>www.k12blueprint.com</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965"/>
            <a:ext cx="10058400" cy="6269913"/>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600" b="0" i="0">
                <a:solidFill>
                  <a:schemeClr val="tx1"/>
                </a:solidFill>
                <a:latin typeface="Arial Narrow"/>
                <a:cs typeface="Arial Narrow"/>
              </a:defRPr>
            </a:lvl1p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3" name="Holder 3"/>
          <p:cNvSpPr>
            <a:spLocks noGrp="1"/>
          </p:cNvSpPr>
          <p:nvPr>
            <p:ph type="dt" sz="half" idx="6"/>
          </p:nvPr>
        </p:nvSpPr>
        <p:spPr/>
        <p:txBody>
          <a:bodyPr lIns="0" tIns="0" rIns="0" bIns="0"/>
          <a:lstStyle>
            <a:lvl1pPr>
              <a:defRPr sz="700" b="1" i="0">
                <a:solidFill>
                  <a:srgbClr val="5B5A59"/>
                </a:solidFill>
                <a:latin typeface="Verdana"/>
                <a:cs typeface="Verdana"/>
              </a:defRPr>
            </a:lvl1pPr>
          </a:lstStyle>
          <a:p>
            <a:pPr marL="12700">
              <a:lnSpc>
                <a:spcPct val="100000"/>
              </a:lnSpc>
            </a:pPr>
            <a:r>
              <a:rPr spc="-5" dirty="0"/>
              <a:t>www.k12blueprint.com</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965"/>
            <a:ext cx="10058400" cy="297436"/>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69541" y="1117563"/>
            <a:ext cx="8519317" cy="406400"/>
          </a:xfrm>
          <a:prstGeom prst="rect">
            <a:avLst/>
          </a:prstGeom>
        </p:spPr>
        <p:txBody>
          <a:bodyPr wrap="square" lIns="0" tIns="0" rIns="0" bIns="0">
            <a:spAutoFit/>
          </a:bodyPr>
          <a:lstStyle>
            <a:lvl1pPr>
              <a:defRPr sz="3200" b="1" i="0">
                <a:solidFill>
                  <a:srgbClr val="443947"/>
                </a:solidFill>
                <a:latin typeface="Verdana"/>
                <a:cs typeface="Verdana"/>
              </a:defRPr>
            </a:lvl1pPr>
          </a:lstStyle>
          <a:p>
            <a:endParaRPr/>
          </a:p>
        </p:txBody>
      </p:sp>
      <p:sp>
        <p:nvSpPr>
          <p:cNvPr id="3" name="Holder 3"/>
          <p:cNvSpPr>
            <a:spLocks noGrp="1"/>
          </p:cNvSpPr>
          <p:nvPr>
            <p:ph type="body" idx="1"/>
          </p:nvPr>
        </p:nvSpPr>
        <p:spPr>
          <a:xfrm>
            <a:off x="1333500" y="1928791"/>
            <a:ext cx="7391400" cy="3956685"/>
          </a:xfrm>
          <a:prstGeom prst="rect">
            <a:avLst/>
          </a:prstGeom>
        </p:spPr>
        <p:txBody>
          <a:bodyPr wrap="square" lIns="0" tIns="0" rIns="0" bIns="0">
            <a:spAutoFit/>
          </a:bodyPr>
          <a:lstStyle>
            <a:lvl1pPr>
              <a:defRPr sz="1800" b="0" i="0">
                <a:solidFill>
                  <a:srgbClr val="443947"/>
                </a:solidFill>
                <a:latin typeface="Verdana"/>
                <a:cs typeface="Verdana"/>
              </a:defRPr>
            </a:lvl1pPr>
          </a:lstStyle>
          <a:p>
            <a:endParaRPr/>
          </a:p>
        </p:txBody>
      </p:sp>
      <p:sp>
        <p:nvSpPr>
          <p:cNvPr id="4" name="Holder 4"/>
          <p:cNvSpPr>
            <a:spLocks noGrp="1"/>
          </p:cNvSpPr>
          <p:nvPr>
            <p:ph type="ftr" sz="quarter" idx="5"/>
          </p:nvPr>
        </p:nvSpPr>
        <p:spPr>
          <a:xfrm>
            <a:off x="678180" y="7194248"/>
            <a:ext cx="1860550" cy="191134"/>
          </a:xfrm>
          <a:prstGeom prst="rect">
            <a:avLst/>
          </a:prstGeom>
        </p:spPr>
        <p:txBody>
          <a:bodyPr wrap="square" lIns="0" tIns="0" rIns="0" bIns="0">
            <a:spAutoFit/>
          </a:bodyPr>
          <a:lstStyle>
            <a:lvl1pPr>
              <a:defRPr sz="600" b="0" i="0">
                <a:solidFill>
                  <a:schemeClr val="tx1"/>
                </a:solidFill>
                <a:latin typeface="Arial Narrow"/>
                <a:cs typeface="Arial Narrow"/>
              </a:defRPr>
            </a:lvl1p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Holder 5"/>
          <p:cNvSpPr>
            <a:spLocks noGrp="1"/>
          </p:cNvSpPr>
          <p:nvPr>
            <p:ph type="dt" sz="half" idx="6"/>
          </p:nvPr>
        </p:nvSpPr>
        <p:spPr>
          <a:xfrm>
            <a:off x="8138668" y="7222004"/>
            <a:ext cx="1199515" cy="114300"/>
          </a:xfrm>
          <a:prstGeom prst="rect">
            <a:avLst/>
          </a:prstGeom>
        </p:spPr>
        <p:txBody>
          <a:bodyPr wrap="square" lIns="0" tIns="0" rIns="0" bIns="0">
            <a:spAutoFit/>
          </a:bodyPr>
          <a:lstStyle>
            <a:lvl1pPr>
              <a:defRPr sz="700" b="1" i="0">
                <a:solidFill>
                  <a:srgbClr val="5B5A59"/>
                </a:solidFill>
                <a:latin typeface="Verdana"/>
                <a:cs typeface="Verdana"/>
              </a:defRPr>
            </a:lvl1pPr>
          </a:lstStyle>
          <a:p>
            <a:pPr marL="12700">
              <a:lnSpc>
                <a:spcPct val="100000"/>
              </a:lnSpc>
            </a:pPr>
            <a:r>
              <a:rPr spc="-5" dirty="0"/>
              <a:t>www.k12blueprint.com</a:t>
            </a:r>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www.k12blueprin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k12blueprint.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k12blueprint.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k12blueprint.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hyperlink" Target="http://www.k12blueprint.com/"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k12blueprint.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k12blueprint.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k12blueprint.com/" TargetMode="Externa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www.k12blueprin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www.k12blueprint.com/"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8180" y="332697"/>
            <a:ext cx="1423670" cy="276860"/>
          </a:xfrm>
          <a:prstGeom prst="rect">
            <a:avLst/>
          </a:prstGeom>
        </p:spPr>
        <p:txBody>
          <a:bodyPr vert="horz" wrap="square" lIns="0" tIns="0" rIns="0" bIns="0" rtlCol="0">
            <a:spAutoFit/>
          </a:bodyPr>
          <a:lstStyle/>
          <a:p>
            <a:pPr marL="12700" marR="5080">
              <a:lnSpc>
                <a:spcPct val="100000"/>
              </a:lnSpc>
            </a:pPr>
            <a:r>
              <a:rPr sz="900" spc="-5" dirty="0">
                <a:solidFill>
                  <a:srgbClr val="7D868C"/>
                </a:solidFill>
                <a:latin typeface="Verdana"/>
                <a:cs typeface="Verdana"/>
              </a:rPr>
              <a:t>Thi</a:t>
            </a:r>
            <a:r>
              <a:rPr sz="900" dirty="0">
                <a:solidFill>
                  <a:srgbClr val="7D868C"/>
                </a:solidFill>
                <a:latin typeface="Verdana"/>
                <a:cs typeface="Verdana"/>
              </a:rPr>
              <a:t>s </a:t>
            </a:r>
            <a:r>
              <a:rPr sz="900" spc="-5" dirty="0">
                <a:solidFill>
                  <a:srgbClr val="7D868C"/>
                </a:solidFill>
                <a:latin typeface="Verdana"/>
                <a:cs typeface="Verdana"/>
              </a:rPr>
              <a:t>resource </a:t>
            </a:r>
            <a:r>
              <a:rPr sz="900" spc="-10" dirty="0">
                <a:solidFill>
                  <a:srgbClr val="7D868C"/>
                </a:solidFill>
                <a:latin typeface="Verdana"/>
                <a:cs typeface="Verdana"/>
              </a:rPr>
              <a:t>sponsored</a:t>
            </a:r>
            <a:r>
              <a:rPr sz="900" spc="-5" dirty="0">
                <a:solidFill>
                  <a:srgbClr val="7D868C"/>
                </a:solidFill>
                <a:latin typeface="Verdana"/>
                <a:cs typeface="Verdana"/>
              </a:rPr>
              <a:t> b</a:t>
            </a:r>
            <a:r>
              <a:rPr sz="900" spc="-10" dirty="0">
                <a:solidFill>
                  <a:srgbClr val="7D868C"/>
                </a:solidFill>
                <a:latin typeface="Verdana"/>
                <a:cs typeface="Verdana"/>
              </a:rPr>
              <a:t>y</a:t>
            </a:r>
            <a:r>
              <a:rPr sz="900" dirty="0">
                <a:solidFill>
                  <a:srgbClr val="7D868C"/>
                </a:solidFill>
                <a:latin typeface="Verdana"/>
                <a:cs typeface="Verdana"/>
              </a:rPr>
              <a:t> </a:t>
            </a:r>
            <a:r>
              <a:rPr lang="en-US" sz="900" spc="-5" dirty="0" smtClean="0">
                <a:solidFill>
                  <a:srgbClr val="7D868C"/>
                </a:solidFill>
                <a:latin typeface="Verdana"/>
                <a:cs typeface="Verdana"/>
              </a:rPr>
              <a:t>Clarity Innovations</a:t>
            </a:r>
            <a:endParaRPr sz="900" dirty="0">
              <a:latin typeface="Verdana"/>
              <a:cs typeface="Verdana"/>
            </a:endParaRPr>
          </a:p>
        </p:txBody>
      </p:sp>
      <p:sp>
        <p:nvSpPr>
          <p:cNvPr id="4" name="object 4"/>
          <p:cNvSpPr txBox="1">
            <a:spLocks noGrp="1"/>
          </p:cNvSpPr>
          <p:nvPr>
            <p:ph type="ftr" sz="quarter" idx="5"/>
          </p:nvPr>
        </p:nvSpPr>
        <p:spPr>
          <a:xfrm>
            <a:off x="678180" y="7194248"/>
            <a:ext cx="21412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
        <p:nvSpPr>
          <p:cNvPr id="3" name="object 3"/>
          <p:cNvSpPr txBox="1"/>
          <p:nvPr/>
        </p:nvSpPr>
        <p:spPr>
          <a:xfrm>
            <a:off x="1303141" y="3418629"/>
            <a:ext cx="7426325" cy="1677382"/>
          </a:xfrm>
          <a:prstGeom prst="rect">
            <a:avLst/>
          </a:prstGeom>
        </p:spPr>
        <p:txBody>
          <a:bodyPr vert="horz" wrap="square" lIns="0" tIns="0" rIns="0" bIns="0" rtlCol="0">
            <a:spAutoFit/>
          </a:bodyPr>
          <a:lstStyle/>
          <a:p>
            <a:pPr algn="ctr">
              <a:lnSpc>
                <a:spcPct val="100000"/>
              </a:lnSpc>
            </a:pPr>
            <a:r>
              <a:rPr lang="en-US" sz="4500" b="1" dirty="0">
                <a:solidFill>
                  <a:srgbClr val="443947"/>
                </a:solidFill>
                <a:latin typeface="Verdana"/>
                <a:cs typeface="Verdana"/>
              </a:rPr>
              <a:t>Personalized </a:t>
            </a:r>
            <a:r>
              <a:rPr lang="en-US" sz="4500" b="1" dirty="0" smtClean="0">
                <a:solidFill>
                  <a:srgbClr val="443947"/>
                </a:solidFill>
                <a:latin typeface="Verdana"/>
                <a:cs typeface="Verdana"/>
              </a:rPr>
              <a:t>Learning</a:t>
            </a:r>
          </a:p>
          <a:p>
            <a:pPr algn="ctr">
              <a:lnSpc>
                <a:spcPct val="100000"/>
              </a:lnSpc>
            </a:pPr>
            <a:r>
              <a:rPr lang="en-US" sz="3200" b="1" dirty="0">
                <a:solidFill>
                  <a:srgbClr val="443947"/>
                </a:solidFill>
                <a:latin typeface="Verdana"/>
                <a:cs typeface="Verdana"/>
              </a:rPr>
              <a:t>A Guide for Engaging Students with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p:nvPr/>
        </p:nvSpPr>
        <p:spPr>
          <a:xfrm>
            <a:off x="0" y="609600"/>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sp>
        <p:nvSpPr>
          <p:cNvPr id="5" name="Rectangle 4"/>
          <p:cNvSpPr/>
          <p:nvPr/>
        </p:nvSpPr>
        <p:spPr>
          <a:xfrm>
            <a:off x="502920" y="4404360"/>
            <a:ext cx="8717280" cy="656875"/>
          </a:xfrm>
          <a:prstGeom prst="rect">
            <a:avLst/>
          </a:prstGeom>
        </p:spPr>
        <p:txBody>
          <a:bodyPr wrap="square" lIns="101882" tIns="50941" rIns="101882" bIns="50941">
            <a:spAutoFit/>
          </a:bodyPr>
          <a:lstStyle/>
          <a:p>
            <a:pPr algn="ctr"/>
            <a:r>
              <a:rPr lang="en-US" kern="1200" dirty="0" smtClean="0"/>
              <a:t>“Personalized </a:t>
            </a:r>
            <a:r>
              <a:rPr lang="en-US" kern="1200" dirty="0"/>
              <a:t>learning is an invitation for educators to create opportunities for learning that takes advantage of the digital skills most students already possess</a:t>
            </a:r>
            <a:r>
              <a:rPr lang="en-US" kern="1200" dirty="0" smtClean="0"/>
              <a:t>.”</a:t>
            </a:r>
          </a:p>
        </p:txBody>
      </p:sp>
      <p:sp>
        <p:nvSpPr>
          <p:cNvPr id="6" name="TextBox 5"/>
          <p:cNvSpPr txBox="1"/>
          <p:nvPr/>
        </p:nvSpPr>
        <p:spPr>
          <a:xfrm>
            <a:off x="167640" y="5872480"/>
            <a:ext cx="9052560" cy="718430"/>
          </a:xfrm>
          <a:prstGeom prst="rect">
            <a:avLst/>
          </a:prstGeom>
          <a:noFill/>
        </p:spPr>
        <p:txBody>
          <a:bodyPr wrap="square" lIns="101882" tIns="50941" rIns="101882" bIns="50941" rtlCol="0">
            <a:spAutoFit/>
          </a:bodyPr>
          <a:lstStyle/>
          <a:p>
            <a:pPr algn="ctr"/>
            <a:r>
              <a:rPr lang="en-US" sz="2000" dirty="0"/>
              <a:t>Introduction to </a:t>
            </a:r>
            <a:r>
              <a:rPr lang="en-US" sz="2000" i="1" dirty="0"/>
              <a:t>Personalized Learning</a:t>
            </a:r>
          </a:p>
          <a:p>
            <a:pPr algn="ctr"/>
            <a:r>
              <a:rPr lang="en-US" sz="2000" dirty="0"/>
              <a:t>—Paige Johnson, Education Strategist, Intel Corporation; ISTE Board of Directors</a:t>
            </a:r>
          </a:p>
        </p:txBody>
      </p:sp>
      <p:pic>
        <p:nvPicPr>
          <p:cNvPr id="2" name="Picture 1" descr="test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295400"/>
            <a:ext cx="4337538" cy="2819400"/>
          </a:xfrm>
          <a:prstGeom prst="rect">
            <a:avLst/>
          </a:prstGeom>
        </p:spPr>
      </p:pic>
    </p:spTree>
    <p:extLst>
      <p:ext uri="{BB962C8B-B14F-4D97-AF65-F5344CB8AC3E}">
        <p14:creationId xmlns:p14="http://schemas.microsoft.com/office/powerpoint/2010/main" val="30536954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020" y="1209040"/>
            <a:ext cx="7543800" cy="592983"/>
          </a:xfrm>
          <a:prstGeom prst="rect">
            <a:avLst/>
          </a:prstGeom>
          <a:noFill/>
        </p:spPr>
        <p:txBody>
          <a:bodyPr wrap="square" lIns="101882" tIns="50941" rIns="101882" bIns="50941" rtlCol="0">
            <a:spAutoFit/>
          </a:bodyPr>
          <a:lstStyle/>
          <a:p>
            <a:pPr algn="ctr"/>
            <a:r>
              <a:rPr lang="en-US" sz="3100" b="1" dirty="0"/>
              <a:t>The Authors</a:t>
            </a:r>
          </a:p>
        </p:txBody>
      </p:sp>
      <p:sp>
        <p:nvSpPr>
          <p:cNvPr id="5" name="TextBox 4"/>
          <p:cNvSpPr txBox="1"/>
          <p:nvPr/>
        </p:nvSpPr>
        <p:spPr>
          <a:xfrm>
            <a:off x="1005840" y="1899920"/>
            <a:ext cx="8465820" cy="4103972"/>
          </a:xfrm>
          <a:prstGeom prst="rect">
            <a:avLst/>
          </a:prstGeom>
          <a:noFill/>
        </p:spPr>
        <p:txBody>
          <a:bodyPr wrap="square" lIns="101882" tIns="50941" rIns="101882" bIns="50941" rtlCol="0">
            <a:spAutoFit/>
          </a:bodyPr>
          <a:lstStyle/>
          <a:p>
            <a:r>
              <a:rPr lang="en-US" sz="2000" b="1" dirty="0"/>
              <a:t>Peggy Grant</a:t>
            </a:r>
            <a:r>
              <a:rPr lang="en-US" sz="2000" dirty="0"/>
              <a:t>, a classroom teacher for over twenty years and teacher educator is a senior content developer at Clarity Innovations. She creates online and face-to-face courses and other resources to facilitate the transformation of classrooms into places where students are actively learning with technology. Peggy’s goal is to provide educators with the tools they need to make every classroom a place where students are engaged in learning.</a:t>
            </a:r>
          </a:p>
          <a:p>
            <a:endParaRPr lang="en-US" sz="2000" b="1" dirty="0"/>
          </a:p>
          <a:p>
            <a:r>
              <a:rPr lang="en-US" sz="2000" b="1" dirty="0"/>
              <a:t>Dale Basye</a:t>
            </a:r>
            <a:r>
              <a:rPr lang="en-US" sz="2000" dirty="0"/>
              <a:t>, an award winning author and creative director, is a content developer at Clarity Innovations where he works directly with teachers and schools on technology integration. He is also the author of </a:t>
            </a:r>
            <a:r>
              <a:rPr lang="en-US" sz="2000" i="1" dirty="0"/>
              <a:t>The Circles of Heck,</a:t>
            </a:r>
            <a:r>
              <a:rPr lang="en-US" sz="2000" dirty="0"/>
              <a:t> a book series for young adults. Dale’s diverse skills and his experiences with children give him a unique perspective on educational practices that engage and inspire students in the 21</a:t>
            </a:r>
            <a:r>
              <a:rPr lang="en-US" sz="2000" baseline="30000" dirty="0"/>
              <a:t>st</a:t>
            </a:r>
            <a:r>
              <a:rPr lang="en-US" sz="2000" dirty="0"/>
              <a:t> century.</a:t>
            </a:r>
            <a:endParaRPr lang="en-US" sz="2000" b="1" i="1" dirty="0"/>
          </a:p>
        </p:txBody>
      </p:sp>
    </p:spTree>
    <p:extLst>
      <p:ext uri="{BB962C8B-B14F-4D97-AF65-F5344CB8AC3E}">
        <p14:creationId xmlns:p14="http://schemas.microsoft.com/office/powerpoint/2010/main" val="10848489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sp>
        <p:nvSpPr>
          <p:cNvPr id="4" name="object 4"/>
          <p:cNvSpPr txBox="1"/>
          <p:nvPr/>
        </p:nvSpPr>
        <p:spPr>
          <a:xfrm>
            <a:off x="2040223" y="2209800"/>
            <a:ext cx="5976620" cy="3693319"/>
          </a:xfrm>
          <a:prstGeom prst="rect">
            <a:avLst/>
          </a:prstGeom>
        </p:spPr>
        <p:txBody>
          <a:bodyPr vert="horz" wrap="square" lIns="0" tIns="0" rIns="0" bIns="0" rtlCol="0">
            <a:spAutoFit/>
          </a:bodyPr>
          <a:lstStyle/>
          <a:p>
            <a:pPr marL="514350" indent="-514350">
              <a:buFont typeface="+mj-lt"/>
              <a:buAutoNum type="arabicPeriod"/>
            </a:pPr>
            <a:r>
              <a:rPr lang="en-US" sz="2400" dirty="0"/>
              <a:t>Why Consider Personalized </a:t>
            </a:r>
            <a:r>
              <a:rPr lang="en-US" sz="2400" dirty="0" smtClean="0"/>
              <a:t>Learning</a:t>
            </a:r>
          </a:p>
          <a:p>
            <a:endParaRPr lang="en-US" sz="2400" dirty="0"/>
          </a:p>
          <a:p>
            <a:pPr marL="514350" indent="-514350">
              <a:buFont typeface="+mj-lt"/>
              <a:buAutoNum type="arabicPeriod"/>
            </a:pPr>
            <a:r>
              <a:rPr lang="en-US" sz="2400" dirty="0"/>
              <a:t>A Vision of Online and In-Person Learning to Meet Student Needs </a:t>
            </a:r>
            <a:endParaRPr lang="en-US" sz="2400" dirty="0" smtClean="0"/>
          </a:p>
          <a:p>
            <a:endParaRPr lang="en-US" sz="2400" dirty="0"/>
          </a:p>
          <a:p>
            <a:pPr marL="514350" indent="-514350">
              <a:buFont typeface="+mj-lt"/>
              <a:buAutoNum type="arabicPeriod"/>
            </a:pPr>
            <a:r>
              <a:rPr lang="en-US" sz="2400" dirty="0"/>
              <a:t>How Can One-to-One Personalized Learning Transform Teaching</a:t>
            </a:r>
            <a:r>
              <a:rPr lang="en-US" sz="2400" dirty="0" smtClean="0"/>
              <a:t>?</a:t>
            </a:r>
          </a:p>
          <a:p>
            <a:endParaRPr lang="en-US" sz="2400" dirty="0"/>
          </a:p>
          <a:p>
            <a:pPr marL="514350" indent="-514350">
              <a:buFont typeface="+mj-lt"/>
              <a:buAutoNum type="arabicPeriod"/>
            </a:pPr>
            <a:r>
              <a:rPr lang="en-US" sz="2400" dirty="0"/>
              <a:t>One-to-One Computing and Personalized Learning </a:t>
            </a:r>
          </a:p>
        </p:txBody>
      </p:sp>
      <p:sp>
        <p:nvSpPr>
          <p:cNvPr id="5" name="object 5"/>
          <p:cNvSpPr txBox="1">
            <a:spLocks noGrp="1"/>
          </p:cNvSpPr>
          <p:nvPr>
            <p:ph type="title"/>
          </p:nvPr>
        </p:nvSpPr>
        <p:spPr>
          <a:xfrm>
            <a:off x="1310483" y="1143000"/>
            <a:ext cx="8519317" cy="492443"/>
          </a:xfrm>
          <a:prstGeom prst="rect">
            <a:avLst/>
          </a:prstGeom>
        </p:spPr>
        <p:txBody>
          <a:bodyPr vert="horz" wrap="square" lIns="0" tIns="0" rIns="0" bIns="0" rtlCol="0">
            <a:spAutoFit/>
          </a:bodyPr>
          <a:lstStyle/>
          <a:p>
            <a:r>
              <a:rPr lang="en-US" i="1" dirty="0"/>
              <a:t>Personalized Learning </a:t>
            </a:r>
            <a:r>
              <a:rPr lang="en-US" dirty="0"/>
              <a:t>Chapters</a:t>
            </a:r>
          </a:p>
        </p:txBody>
      </p:sp>
      <p:sp>
        <p:nvSpPr>
          <p:cNvPr id="7" name="object 7"/>
          <p:cNvSpPr txBox="1">
            <a:spLocks noGrp="1"/>
          </p:cNvSpPr>
          <p:nvPr>
            <p:ph type="ftr" sz="quarter" idx="5"/>
          </p:nvPr>
        </p:nvSpPr>
        <p:spPr>
          <a:xfrm>
            <a:off x="678180" y="7194248"/>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sp>
        <p:nvSpPr>
          <p:cNvPr id="4" name="object 4"/>
          <p:cNvSpPr txBox="1"/>
          <p:nvPr/>
        </p:nvSpPr>
        <p:spPr>
          <a:xfrm>
            <a:off x="2040223" y="2209800"/>
            <a:ext cx="5976620" cy="3693319"/>
          </a:xfrm>
          <a:prstGeom prst="rect">
            <a:avLst/>
          </a:prstGeom>
        </p:spPr>
        <p:txBody>
          <a:bodyPr vert="horz" wrap="square" lIns="0" tIns="0" rIns="0" bIns="0" rtlCol="0">
            <a:spAutoFit/>
          </a:bodyPr>
          <a:lstStyle/>
          <a:p>
            <a:pPr marL="457200" indent="-457200">
              <a:buAutoNum type="arabicPeriod" startAt="5"/>
            </a:pPr>
            <a:r>
              <a:rPr lang="en-US" sz="2400" dirty="0" smtClean="0"/>
              <a:t>Making </a:t>
            </a:r>
            <a:r>
              <a:rPr lang="en-US" sz="2400" dirty="0"/>
              <a:t>Personalized Learning Work for </a:t>
            </a:r>
            <a:r>
              <a:rPr lang="en-US" sz="2400" dirty="0" smtClean="0"/>
              <a:t>You</a:t>
            </a:r>
          </a:p>
          <a:p>
            <a:endParaRPr lang="en-US" sz="2400" dirty="0"/>
          </a:p>
          <a:p>
            <a:pPr marL="457200" indent="-457200">
              <a:buAutoNum type="arabicPeriod" startAt="6"/>
            </a:pPr>
            <a:r>
              <a:rPr lang="en-US" sz="2400" dirty="0" smtClean="0"/>
              <a:t>Devices </a:t>
            </a:r>
            <a:r>
              <a:rPr lang="en-US" sz="2400" dirty="0"/>
              <a:t>and Services </a:t>
            </a:r>
            <a:endParaRPr lang="en-US" sz="2400" dirty="0" smtClean="0"/>
          </a:p>
          <a:p>
            <a:endParaRPr lang="en-US" sz="2400" dirty="0"/>
          </a:p>
          <a:p>
            <a:pPr marL="457200" indent="-457200">
              <a:buAutoNum type="arabicPeriod" startAt="7"/>
            </a:pPr>
            <a:r>
              <a:rPr lang="en-US" sz="2400" dirty="0" smtClean="0"/>
              <a:t>One</a:t>
            </a:r>
            <a:r>
              <a:rPr lang="en-US" sz="2400" dirty="0"/>
              <a:t>-to-One Program Formats </a:t>
            </a:r>
            <a:endParaRPr lang="en-US" sz="2400" dirty="0" smtClean="0"/>
          </a:p>
          <a:p>
            <a:endParaRPr lang="en-US" sz="2400" dirty="0"/>
          </a:p>
          <a:p>
            <a:pPr marL="457200" indent="-457200">
              <a:buAutoNum type="arabicPeriod" startAt="8"/>
            </a:pPr>
            <a:r>
              <a:rPr lang="en-US" sz="2400" dirty="0" smtClean="0"/>
              <a:t>Funding </a:t>
            </a:r>
          </a:p>
          <a:p>
            <a:endParaRPr lang="en-US" sz="2400" dirty="0"/>
          </a:p>
          <a:p>
            <a:r>
              <a:rPr lang="en-US" sz="2400" dirty="0"/>
              <a:t>9.  A Planning Process for a One-to-One</a:t>
            </a:r>
          </a:p>
          <a:p>
            <a:r>
              <a:rPr lang="en-US" sz="2400" dirty="0"/>
              <a:t>     Personalized Learning </a:t>
            </a:r>
          </a:p>
        </p:txBody>
      </p:sp>
      <p:sp>
        <p:nvSpPr>
          <p:cNvPr id="5" name="object 5"/>
          <p:cNvSpPr txBox="1">
            <a:spLocks noGrp="1"/>
          </p:cNvSpPr>
          <p:nvPr>
            <p:ph type="title"/>
          </p:nvPr>
        </p:nvSpPr>
        <p:spPr>
          <a:xfrm>
            <a:off x="1310483" y="1143000"/>
            <a:ext cx="8519317" cy="492443"/>
          </a:xfrm>
          <a:prstGeom prst="rect">
            <a:avLst/>
          </a:prstGeom>
        </p:spPr>
        <p:txBody>
          <a:bodyPr vert="horz" wrap="square" lIns="0" tIns="0" rIns="0" bIns="0" rtlCol="0">
            <a:spAutoFit/>
          </a:bodyPr>
          <a:lstStyle/>
          <a:p>
            <a:r>
              <a:rPr lang="en-US" i="1" dirty="0"/>
              <a:t>Personalized Learning </a:t>
            </a:r>
            <a:r>
              <a:rPr lang="en-US" dirty="0"/>
              <a:t>Chapters</a:t>
            </a:r>
          </a:p>
        </p:txBody>
      </p:sp>
      <p:sp>
        <p:nvSpPr>
          <p:cNvPr id="7" name="object 7"/>
          <p:cNvSpPr txBox="1">
            <a:spLocks noGrp="1"/>
          </p:cNvSpPr>
          <p:nvPr>
            <p:ph type="ftr" sz="quarter" idx="5"/>
          </p:nvPr>
        </p:nvSpPr>
        <p:spPr>
          <a:xfrm>
            <a:off x="678180" y="7194248"/>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86897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4" name="TextBox 3"/>
          <p:cNvSpPr txBox="1"/>
          <p:nvPr/>
        </p:nvSpPr>
        <p:spPr>
          <a:xfrm>
            <a:off x="419100" y="2418081"/>
            <a:ext cx="4191000" cy="3407243"/>
          </a:xfrm>
          <a:prstGeom prst="rect">
            <a:avLst/>
          </a:prstGeom>
          <a:noFill/>
        </p:spPr>
        <p:txBody>
          <a:bodyPr wrap="square" lIns="101882" tIns="50941" rIns="101882" bIns="50941" rtlCol="0">
            <a:spAutoFit/>
          </a:bodyPr>
          <a:lstStyle/>
          <a:p>
            <a:pPr marL="382059" indent="-382059">
              <a:spcAft>
                <a:spcPts val="669"/>
              </a:spcAft>
              <a:buFont typeface="Arial"/>
              <a:buChar char="•"/>
            </a:pPr>
            <a:r>
              <a:rPr lang="en-US" sz="2200" dirty="0"/>
              <a:t>Classroom scenarios of personalized learning with technology</a:t>
            </a:r>
          </a:p>
          <a:p>
            <a:pPr marL="382059" indent="-382059">
              <a:spcAft>
                <a:spcPts val="669"/>
              </a:spcAft>
              <a:buFont typeface="Arial"/>
              <a:buChar char="•"/>
            </a:pPr>
            <a:r>
              <a:rPr lang="en-US" sz="2200" dirty="0"/>
              <a:t>Tips </a:t>
            </a:r>
          </a:p>
          <a:p>
            <a:pPr marL="382059" indent="-382059">
              <a:spcAft>
                <a:spcPts val="669"/>
              </a:spcAft>
              <a:buFont typeface="Arial"/>
              <a:buChar char="•"/>
            </a:pPr>
            <a:r>
              <a:rPr lang="en-US" sz="2200" dirty="0"/>
              <a:t>Forms, surveys, and checklists to help educators plan and implement personalized learning initiatives</a:t>
            </a:r>
          </a:p>
          <a:p>
            <a:pPr marL="382059" indent="-382059">
              <a:spcAft>
                <a:spcPts val="669"/>
              </a:spcAft>
              <a:buFont typeface="Arial"/>
              <a:buChar char="•"/>
            </a:pPr>
            <a:endParaRPr lang="en-US" sz="2200" dirty="0"/>
          </a:p>
        </p:txBody>
      </p:sp>
      <p:pic>
        <p:nvPicPr>
          <p:cNvPr id="2" name="Picture 1" descr="ML-1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560" y="2331720"/>
            <a:ext cx="4861560" cy="3339253"/>
          </a:xfrm>
          <a:prstGeom prst="rect">
            <a:avLst/>
          </a:prstGeom>
        </p:spPr>
      </p:pic>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Features</a:t>
            </a:r>
          </a:p>
        </p:txBody>
      </p:sp>
    </p:spTree>
    <p:extLst>
      <p:ext uri="{BB962C8B-B14F-4D97-AF65-F5344CB8AC3E}">
        <p14:creationId xmlns:p14="http://schemas.microsoft.com/office/powerpoint/2010/main" val="28521490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4" name="TextBox 3"/>
          <p:cNvSpPr txBox="1"/>
          <p:nvPr/>
        </p:nvSpPr>
        <p:spPr>
          <a:xfrm>
            <a:off x="419100" y="2418080"/>
            <a:ext cx="4191000" cy="3831590"/>
          </a:xfrm>
          <a:prstGeom prst="rect">
            <a:avLst/>
          </a:prstGeom>
          <a:noFill/>
        </p:spPr>
        <p:txBody>
          <a:bodyPr wrap="square" lIns="101882" tIns="50941" rIns="101882" bIns="50941" rtlCol="0">
            <a:spAutoFit/>
          </a:bodyPr>
          <a:lstStyle/>
          <a:p>
            <a:pPr marL="382059" indent="-382059">
              <a:spcAft>
                <a:spcPts val="669"/>
              </a:spcAft>
              <a:buFont typeface="Arial"/>
              <a:buChar char="•"/>
            </a:pPr>
            <a:r>
              <a:rPr lang="en-US" sz="2200" dirty="0"/>
              <a:t>Recommended resources</a:t>
            </a:r>
          </a:p>
          <a:p>
            <a:pPr marL="382059" indent="-382059">
              <a:spcAft>
                <a:spcPts val="669"/>
              </a:spcAft>
              <a:buFont typeface="Arial"/>
              <a:buChar char="•"/>
            </a:pPr>
            <a:r>
              <a:rPr lang="en-US" sz="2200" dirty="0"/>
              <a:t>Exercises throughout for reflection, discussion, and planning</a:t>
            </a:r>
          </a:p>
          <a:p>
            <a:pPr marL="382059" indent="-382059">
              <a:spcAft>
                <a:spcPts val="669"/>
              </a:spcAft>
              <a:buFont typeface="Arial"/>
              <a:buChar char="•"/>
            </a:pPr>
            <a:r>
              <a:rPr lang="en-US" sz="2200" dirty="0"/>
              <a:t>Additional facilitation guides to accompany the book available for professional development for principals and teachers</a:t>
            </a:r>
          </a:p>
          <a:p>
            <a:pPr marL="382059" indent="-382059">
              <a:spcAft>
                <a:spcPts val="669"/>
              </a:spcAft>
              <a:buFont typeface="Arial"/>
              <a:buChar char="•"/>
            </a:pPr>
            <a:endParaRPr lang="en-US" sz="2200" dirty="0"/>
          </a:p>
          <a:p>
            <a:pPr marL="382059" indent="-382059">
              <a:spcAft>
                <a:spcPts val="669"/>
              </a:spcAft>
              <a:buFont typeface="Arial"/>
              <a:buChar char="•"/>
            </a:pPr>
            <a:endParaRPr lang="en-US" sz="2200" dirty="0"/>
          </a:p>
        </p:txBody>
      </p:sp>
      <p:pic>
        <p:nvPicPr>
          <p:cNvPr id="2" name="Picture 1" descr="ML-1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560" y="2331720"/>
            <a:ext cx="4861560" cy="3339253"/>
          </a:xfrm>
          <a:prstGeom prst="rect">
            <a:avLst/>
          </a:prstGeom>
        </p:spPr>
      </p:pic>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Features</a:t>
            </a:r>
          </a:p>
        </p:txBody>
      </p:sp>
    </p:spTree>
    <p:extLst>
      <p:ext uri="{BB962C8B-B14F-4D97-AF65-F5344CB8AC3E}">
        <p14:creationId xmlns:p14="http://schemas.microsoft.com/office/powerpoint/2010/main" val="39213021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pic>
        <p:nvPicPr>
          <p:cNvPr id="3" name="Picture 2" descr="Screen Shot 2014-07-21 at 9.49.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2245360"/>
            <a:ext cx="6565900" cy="3353647"/>
          </a:xfrm>
          <a:prstGeom prst="rect">
            <a:avLst/>
          </a:prstGeom>
        </p:spPr>
      </p:pic>
      <p:sp>
        <p:nvSpPr>
          <p:cNvPr id="5" name="TextBox 4"/>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dirty="0"/>
              <a:t>Personalized Learning Features</a:t>
            </a:r>
            <a:endParaRPr lang="en-US" sz="3100" dirty="0"/>
          </a:p>
          <a:p>
            <a:r>
              <a:rPr lang="en-US" sz="2200" dirty="0"/>
              <a:t>Classroom Examples</a:t>
            </a:r>
          </a:p>
        </p:txBody>
      </p:sp>
    </p:spTree>
    <p:extLst>
      <p:ext uri="{BB962C8B-B14F-4D97-AF65-F5344CB8AC3E}">
        <p14:creationId xmlns:p14="http://schemas.microsoft.com/office/powerpoint/2010/main" val="10740620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pic>
        <p:nvPicPr>
          <p:cNvPr id="3" name="Picture 2" descr="Screen Shot 2014-07-21 at 9.59.07 AM.png"/>
          <p:cNvPicPr>
            <a:picLocks noChangeAspect="1"/>
          </p:cNvPicPr>
          <p:nvPr/>
        </p:nvPicPr>
        <p:blipFill rotWithShape="1">
          <a:blip r:embed="rId2">
            <a:extLst>
              <a:ext uri="{28A0092B-C50C-407E-A947-70E740481C1C}">
                <a14:useLocalDpi xmlns:a14="http://schemas.microsoft.com/office/drawing/2010/main" val="0"/>
              </a:ext>
            </a:extLst>
          </a:blip>
          <a:srcRect l="779" t="16325" r="-779" b="-9316"/>
          <a:stretch/>
        </p:blipFill>
        <p:spPr>
          <a:xfrm>
            <a:off x="1341120" y="2159850"/>
            <a:ext cx="5783580" cy="4403511"/>
          </a:xfrm>
          <a:prstGeom prst="rect">
            <a:avLst/>
          </a:prstGeom>
        </p:spPr>
      </p:pic>
      <p:sp>
        <p:nvSpPr>
          <p:cNvPr id="5" name="TextBox 4"/>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dirty="0"/>
              <a:t>Personalized Learning Features</a:t>
            </a:r>
            <a:endParaRPr lang="en-US" sz="3100" dirty="0"/>
          </a:p>
          <a:p>
            <a:r>
              <a:rPr lang="en-US" sz="2200" dirty="0"/>
              <a:t>Tips</a:t>
            </a:r>
          </a:p>
        </p:txBody>
      </p:sp>
    </p:spTree>
    <p:extLst>
      <p:ext uri="{BB962C8B-B14F-4D97-AF65-F5344CB8AC3E}">
        <p14:creationId xmlns:p14="http://schemas.microsoft.com/office/powerpoint/2010/main" val="38723898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pic>
        <p:nvPicPr>
          <p:cNvPr id="4" name="Picture 3" descr="Screen Shot 2014-07-21 at 9.5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2245360"/>
            <a:ext cx="5923280" cy="3727873"/>
          </a:xfrm>
          <a:prstGeom prst="rect">
            <a:avLst/>
          </a:prstGeom>
        </p:spPr>
      </p:pic>
      <p:sp>
        <p:nvSpPr>
          <p:cNvPr id="7" name="TextBox 6"/>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dirty="0"/>
              <a:t>Personalized Learning Features</a:t>
            </a:r>
            <a:endParaRPr lang="en-US" sz="3100" dirty="0"/>
          </a:p>
          <a:p>
            <a:r>
              <a:rPr lang="en-US" sz="2200" dirty="0"/>
              <a:t>Highlights</a:t>
            </a:r>
          </a:p>
        </p:txBody>
      </p:sp>
    </p:spTree>
    <p:extLst>
      <p:ext uri="{BB962C8B-B14F-4D97-AF65-F5344CB8AC3E}">
        <p14:creationId xmlns:p14="http://schemas.microsoft.com/office/powerpoint/2010/main" val="11273786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sp>
        <p:nvSpPr>
          <p:cNvPr id="2" name="TextBox 1"/>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dirty="0"/>
              <a:t>Personalized Learning Features</a:t>
            </a:r>
            <a:endParaRPr lang="en-US" sz="3100" dirty="0"/>
          </a:p>
          <a:p>
            <a:r>
              <a:rPr lang="en-US" sz="2200" dirty="0"/>
              <a:t>Your Turn: Reflection, Discussion, and Application</a:t>
            </a:r>
          </a:p>
        </p:txBody>
      </p:sp>
      <p:pic>
        <p:nvPicPr>
          <p:cNvPr id="5" name="Picture 4" descr="Screen Shot 2014-07-21 at 9.46.40 AM.png"/>
          <p:cNvPicPr>
            <a:picLocks noChangeAspect="1"/>
          </p:cNvPicPr>
          <p:nvPr/>
        </p:nvPicPr>
        <p:blipFill rotWithShape="1">
          <a:blip r:embed="rId2">
            <a:extLst>
              <a:ext uri="{28A0092B-C50C-407E-A947-70E740481C1C}">
                <a14:useLocalDpi xmlns:a14="http://schemas.microsoft.com/office/drawing/2010/main" val="0"/>
              </a:ext>
            </a:extLst>
          </a:blip>
          <a:srcRect b="5889"/>
          <a:stretch/>
        </p:blipFill>
        <p:spPr>
          <a:xfrm>
            <a:off x="1005840" y="2418080"/>
            <a:ext cx="6579870" cy="4361729"/>
          </a:xfrm>
          <a:prstGeom prst="rect">
            <a:avLst/>
          </a:prstGeom>
        </p:spPr>
      </p:pic>
    </p:spTree>
    <p:extLst>
      <p:ext uri="{BB962C8B-B14F-4D97-AF65-F5344CB8AC3E}">
        <p14:creationId xmlns:p14="http://schemas.microsoft.com/office/powerpoint/2010/main" val="3696032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7498" y="1456313"/>
            <a:ext cx="8284609" cy="662746"/>
          </a:xfrm>
          <a:prstGeom prst="rect">
            <a:avLst/>
          </a:prstGeom>
        </p:spPr>
        <p:txBody>
          <a:bodyPr wrap="square" lIns="101882" tIns="50941" rIns="101882" bIns="50941">
            <a:spAutoFit/>
          </a:bodyPr>
          <a:lstStyle/>
          <a:p>
            <a:r>
              <a:rPr lang="en-US" sz="3600" b="1" dirty="0"/>
              <a:t>What IS Personalized Learning?</a:t>
            </a:r>
          </a:p>
        </p:txBody>
      </p:sp>
      <p:sp>
        <p:nvSpPr>
          <p:cNvPr id="2" name="Rectangle 1"/>
          <p:cNvSpPr/>
          <p:nvPr/>
        </p:nvSpPr>
        <p:spPr>
          <a:xfrm>
            <a:off x="650044" y="2924163"/>
            <a:ext cx="8810176" cy="656875"/>
          </a:xfrm>
          <a:prstGeom prst="rect">
            <a:avLst/>
          </a:prstGeom>
        </p:spPr>
        <p:txBody>
          <a:bodyPr wrap="square" lIns="101882" tIns="50941" rIns="101882" bIns="50941">
            <a:spAutoFit/>
          </a:bodyPr>
          <a:lstStyle/>
          <a:p>
            <a:r>
              <a:rPr lang="en-US" i="1" dirty="0"/>
              <a:t>A </a:t>
            </a:r>
            <a:r>
              <a:rPr lang="en-US" i="1" dirty="0" smtClean="0"/>
              <a:t>variety </a:t>
            </a:r>
            <a:r>
              <a:rPr lang="en-US" i="1" dirty="0"/>
              <a:t>of </a:t>
            </a:r>
            <a:r>
              <a:rPr lang="en-US" i="1" dirty="0" smtClean="0"/>
              <a:t>instructional approaches </a:t>
            </a:r>
            <a:r>
              <a:rPr lang="en-US" i="1" dirty="0"/>
              <a:t>and academic-support strategies </a:t>
            </a:r>
            <a:r>
              <a:rPr lang="en-US" i="1" dirty="0" smtClean="0"/>
              <a:t>to </a:t>
            </a:r>
            <a:r>
              <a:rPr lang="en-US" i="1" dirty="0"/>
              <a:t>address the distinct learning needs, interests, aspirations, or cultural backgrounds of individual students. </a:t>
            </a:r>
          </a:p>
        </p:txBody>
      </p:sp>
    </p:spTree>
    <p:extLst>
      <p:ext uri="{BB962C8B-B14F-4D97-AF65-F5344CB8AC3E}">
        <p14:creationId xmlns:p14="http://schemas.microsoft.com/office/powerpoint/2010/main" val="10764389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pic>
        <p:nvPicPr>
          <p:cNvPr id="3" name="Picture 2" descr="Screen Shot 2014-07-21 at 10.05.04 AM.png"/>
          <p:cNvPicPr>
            <a:picLocks noChangeAspect="1"/>
          </p:cNvPicPr>
          <p:nvPr/>
        </p:nvPicPr>
        <p:blipFill rotWithShape="1">
          <a:blip r:embed="rId2">
            <a:extLst>
              <a:ext uri="{28A0092B-C50C-407E-A947-70E740481C1C}">
                <a14:useLocalDpi xmlns:a14="http://schemas.microsoft.com/office/drawing/2010/main" val="0"/>
              </a:ext>
            </a:extLst>
          </a:blip>
          <a:srcRect b="10549"/>
          <a:stretch/>
        </p:blipFill>
        <p:spPr>
          <a:xfrm>
            <a:off x="1341120" y="2072640"/>
            <a:ext cx="6007100" cy="4660731"/>
          </a:xfrm>
          <a:prstGeom prst="rect">
            <a:avLst/>
          </a:prstGeom>
        </p:spPr>
      </p:pic>
      <p:sp>
        <p:nvSpPr>
          <p:cNvPr id="5" name="TextBox 4"/>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dirty="0"/>
              <a:t>Personalized Learning Features</a:t>
            </a:r>
            <a:endParaRPr lang="en-US" sz="3100" dirty="0"/>
          </a:p>
          <a:p>
            <a:r>
              <a:rPr lang="en-US" sz="2200" dirty="0"/>
              <a:t>Forms, Surveys, and Checklists</a:t>
            </a:r>
          </a:p>
        </p:txBody>
      </p:sp>
    </p:spTree>
    <p:extLst>
      <p:ext uri="{BB962C8B-B14F-4D97-AF65-F5344CB8AC3E}">
        <p14:creationId xmlns:p14="http://schemas.microsoft.com/office/powerpoint/2010/main" val="4530459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7300" y="1209041"/>
            <a:ext cx="7292340" cy="1290609"/>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A Planning Process for a One-to-One, Personalized Learning Program </a:t>
            </a:r>
          </a:p>
        </p:txBody>
      </p:sp>
      <p:pic>
        <p:nvPicPr>
          <p:cNvPr id="5" name="Picture 4" descr="Description: Macintosh HD:private:var:folders:fw:6pqkf8ls5q3c888lpr9q_svr0000gn:T:TemporaryItems:GuidebookGraphic_AllSteps.jpg"/>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763520"/>
            <a:ext cx="6526784" cy="2775035"/>
          </a:xfrm>
          <a:prstGeom prst="rect">
            <a:avLst/>
          </a:prstGeom>
          <a:noFill/>
          <a:ln>
            <a:noFill/>
          </a:ln>
        </p:spPr>
      </p:pic>
    </p:spTree>
    <p:extLst>
      <p:ext uri="{BB962C8B-B14F-4D97-AF65-F5344CB8AC3E}">
        <p14:creationId xmlns:p14="http://schemas.microsoft.com/office/powerpoint/2010/main" val="34745182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Engage the School Community </a:t>
            </a:r>
          </a:p>
        </p:txBody>
      </p:sp>
      <p:pic>
        <p:nvPicPr>
          <p:cNvPr id="4" name="Picture 3" descr="Description: Macintosh HD:private:var:folders:fw:6pqkf8ls5q3c888lpr9q_svr0000gn:T:TemporaryItems:GuidebookGraphic_EngageCommunity.jpg"/>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677160"/>
            <a:ext cx="6526784" cy="2775035"/>
          </a:xfrm>
          <a:prstGeom prst="rect">
            <a:avLst/>
          </a:prstGeom>
          <a:noFill/>
          <a:ln>
            <a:noFill/>
          </a:ln>
        </p:spPr>
      </p:pic>
    </p:spTree>
    <p:extLst>
      <p:ext uri="{BB962C8B-B14F-4D97-AF65-F5344CB8AC3E}">
        <p14:creationId xmlns:p14="http://schemas.microsoft.com/office/powerpoint/2010/main" val="34469816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Engage the School Community </a:t>
            </a:r>
          </a:p>
        </p:txBody>
      </p:sp>
      <p:sp>
        <p:nvSpPr>
          <p:cNvPr id="2" name="Rectangle 1"/>
          <p:cNvSpPr/>
          <p:nvPr/>
        </p:nvSpPr>
        <p:spPr>
          <a:xfrm>
            <a:off x="1257300" y="2418080"/>
            <a:ext cx="7292340" cy="2565089"/>
          </a:xfrm>
          <a:prstGeom prst="rect">
            <a:avLst/>
          </a:prstGeom>
        </p:spPr>
        <p:txBody>
          <a:bodyPr wrap="square" lIns="101882" tIns="50941" rIns="101882" bIns="50941">
            <a:spAutoFit/>
          </a:bodyPr>
          <a:lstStyle/>
          <a:p>
            <a:r>
              <a:rPr lang="en-US" sz="2000" dirty="0"/>
              <a:t>A successful one-to-one program requires the support and buy-in of all the parties involved, and the best way to accomplish this is to make them an active part of the decision-making process.</a:t>
            </a:r>
          </a:p>
          <a:p>
            <a:endParaRPr lang="en-US" sz="2000" u="sng" dirty="0"/>
          </a:p>
          <a:p>
            <a:r>
              <a:rPr lang="en-US" sz="2000" dirty="0"/>
              <a:t>Developing a team to plan for mobile learning implementation is critical for success. A well-defined team that includes representatives who meet regularly will move the objectives of a district forward. </a:t>
            </a:r>
            <a:endParaRPr lang="en-US" sz="2000" u="sng" dirty="0"/>
          </a:p>
        </p:txBody>
      </p:sp>
    </p:spTree>
    <p:extLst>
      <p:ext uri="{BB962C8B-B14F-4D97-AF65-F5344CB8AC3E}">
        <p14:creationId xmlns:p14="http://schemas.microsoft.com/office/powerpoint/2010/main" val="13664678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Investigate Personalized and One-to-One Learning </a:t>
            </a:r>
          </a:p>
        </p:txBody>
      </p:sp>
      <p:pic>
        <p:nvPicPr>
          <p:cNvPr id="5" name="Picture 4" descr="Description: Macintosh HD:private:var:folders:fw:6pqkf8ls5q3c888lpr9q_svr0000gn:T:TemporaryItems:GuidebookGraphic_Investigate.jpg"/>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590800"/>
            <a:ext cx="6526784" cy="2775035"/>
          </a:xfrm>
          <a:prstGeom prst="rect">
            <a:avLst/>
          </a:prstGeom>
          <a:noFill/>
          <a:ln>
            <a:noFill/>
          </a:ln>
        </p:spPr>
      </p:pic>
    </p:spTree>
    <p:extLst>
      <p:ext uri="{BB962C8B-B14F-4D97-AF65-F5344CB8AC3E}">
        <p14:creationId xmlns:p14="http://schemas.microsoft.com/office/powerpoint/2010/main" val="24579561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6" name="TextBox 5"/>
          <p:cNvSpPr txBox="1"/>
          <p:nvPr/>
        </p:nvSpPr>
        <p:spPr>
          <a:xfrm>
            <a:off x="1257300" y="1209041"/>
            <a:ext cx="7292340" cy="1290609"/>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Investigate Personalized and One-to-One Learning </a:t>
            </a:r>
          </a:p>
          <a:p>
            <a:r>
              <a:rPr lang="en-US" sz="2200" dirty="0"/>
              <a:t> </a:t>
            </a:r>
          </a:p>
        </p:txBody>
      </p:sp>
      <p:sp>
        <p:nvSpPr>
          <p:cNvPr id="2" name="Rectangle 1"/>
          <p:cNvSpPr/>
          <p:nvPr/>
        </p:nvSpPr>
        <p:spPr>
          <a:xfrm>
            <a:off x="1257300" y="2418081"/>
            <a:ext cx="7292340" cy="2302168"/>
          </a:xfrm>
          <a:prstGeom prst="rect">
            <a:avLst/>
          </a:prstGeom>
        </p:spPr>
        <p:txBody>
          <a:bodyPr wrap="square" lIns="101882" tIns="50941" rIns="101882" bIns="50941">
            <a:spAutoFit/>
          </a:bodyPr>
          <a:lstStyle/>
          <a:p>
            <a:r>
              <a:rPr lang="en-US" sz="2000" dirty="0"/>
              <a:t>Committee members bring vast experience and knowledge about one-to-one learning, but systematic, thorough studies of research and theory are critical to ensure a positive outcome. A clear vision for one-to-one learning will identify directions for research, including specific conditions and characteristics of the school environment (demographics, state and local requirements, community characteristics, etc.)</a:t>
            </a:r>
            <a:endParaRPr lang="en-US" sz="2000" u="sng" dirty="0"/>
          </a:p>
        </p:txBody>
      </p:sp>
    </p:spTree>
    <p:extLst>
      <p:ext uri="{BB962C8B-B14F-4D97-AF65-F5344CB8AC3E}">
        <p14:creationId xmlns:p14="http://schemas.microsoft.com/office/powerpoint/2010/main" val="8613547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Choose a Device </a:t>
            </a:r>
          </a:p>
        </p:txBody>
      </p:sp>
      <p:pic>
        <p:nvPicPr>
          <p:cNvPr id="4" name="Picture 3" descr="Description: Macintosh HD:private:var:folders:fw:6pqkf8ls5q3c888lpr9q_svr0000gn:T:TemporaryItems:GuidebookGraphic_ChooseDevice.jpg"/>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504440"/>
            <a:ext cx="6526784" cy="2775035"/>
          </a:xfrm>
          <a:prstGeom prst="rect">
            <a:avLst/>
          </a:prstGeom>
          <a:noFill/>
          <a:ln>
            <a:noFill/>
          </a:ln>
        </p:spPr>
      </p:pic>
    </p:spTree>
    <p:extLst>
      <p:ext uri="{BB962C8B-B14F-4D97-AF65-F5344CB8AC3E}">
        <p14:creationId xmlns:p14="http://schemas.microsoft.com/office/powerpoint/2010/main" val="19261366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6" name="TextBox 5"/>
          <p:cNvSpPr txBox="1"/>
          <p:nvPr/>
        </p:nvSpPr>
        <p:spPr>
          <a:xfrm>
            <a:off x="1257300" y="1209041"/>
            <a:ext cx="7292340" cy="1290609"/>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Choose a Device </a:t>
            </a:r>
          </a:p>
          <a:p>
            <a:r>
              <a:rPr lang="en-US" sz="2200" dirty="0"/>
              <a:t> </a:t>
            </a:r>
          </a:p>
        </p:txBody>
      </p:sp>
      <p:sp>
        <p:nvSpPr>
          <p:cNvPr id="2" name="Rectangle 1"/>
          <p:cNvSpPr/>
          <p:nvPr/>
        </p:nvSpPr>
        <p:spPr>
          <a:xfrm>
            <a:off x="1257300" y="2418080"/>
            <a:ext cx="7292340" cy="1674305"/>
          </a:xfrm>
          <a:prstGeom prst="rect">
            <a:avLst/>
          </a:prstGeom>
        </p:spPr>
        <p:txBody>
          <a:bodyPr wrap="square" lIns="101882" tIns="50941" rIns="101882" bIns="50941">
            <a:spAutoFit/>
          </a:bodyPr>
          <a:lstStyle/>
          <a:p>
            <a:r>
              <a:rPr lang="en-US" sz="2000" dirty="0"/>
              <a:t>Perhaps the most time-consuming decisions to be made when planning a one-to-one program are choices about devices and implementation models. Competing expectations must be balanced with technology requirements, financial considerations, and issues of access and equity. </a:t>
            </a:r>
            <a:endParaRPr lang="en-US" sz="2000" u="sng" dirty="0"/>
          </a:p>
        </p:txBody>
      </p:sp>
    </p:spTree>
    <p:extLst>
      <p:ext uri="{BB962C8B-B14F-4D97-AF65-F5344CB8AC3E}">
        <p14:creationId xmlns:p14="http://schemas.microsoft.com/office/powerpoint/2010/main" val="34462591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Educate Teachers and Other Stakeholders </a:t>
            </a:r>
          </a:p>
        </p:txBody>
      </p:sp>
      <p:pic>
        <p:nvPicPr>
          <p:cNvPr id="5" name="Picture 4" descr="Description: Macintosh HD:private:var:folders:fw:6pqkf8ls5q3c888lpr9q_svr0000gn:T:TemporaryItems:GuidebookGraphic_EducateParticipants.jpg"/>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504440"/>
            <a:ext cx="6526784" cy="2775035"/>
          </a:xfrm>
          <a:prstGeom prst="rect">
            <a:avLst/>
          </a:prstGeom>
          <a:noFill/>
          <a:ln>
            <a:noFill/>
          </a:ln>
        </p:spPr>
      </p:pic>
    </p:spTree>
    <p:extLst>
      <p:ext uri="{BB962C8B-B14F-4D97-AF65-F5344CB8AC3E}">
        <p14:creationId xmlns:p14="http://schemas.microsoft.com/office/powerpoint/2010/main" val="22500900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6" name="TextBox 5"/>
          <p:cNvSpPr txBox="1"/>
          <p:nvPr/>
        </p:nvSpPr>
        <p:spPr>
          <a:xfrm>
            <a:off x="1257300" y="1209041"/>
            <a:ext cx="7292340" cy="1290609"/>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Educate Teachers and Other Stakeholders </a:t>
            </a:r>
          </a:p>
          <a:p>
            <a:r>
              <a:rPr lang="en-US" sz="2200" dirty="0"/>
              <a:t> </a:t>
            </a:r>
          </a:p>
        </p:txBody>
      </p:sp>
      <p:sp>
        <p:nvSpPr>
          <p:cNvPr id="2" name="Rectangle 1"/>
          <p:cNvSpPr/>
          <p:nvPr/>
        </p:nvSpPr>
        <p:spPr>
          <a:xfrm>
            <a:off x="1257300" y="2418081"/>
            <a:ext cx="7292340" cy="1988237"/>
          </a:xfrm>
          <a:prstGeom prst="rect">
            <a:avLst/>
          </a:prstGeom>
        </p:spPr>
        <p:txBody>
          <a:bodyPr wrap="square" lIns="101882" tIns="50941" rIns="101882" bIns="50941">
            <a:spAutoFit/>
          </a:bodyPr>
          <a:lstStyle/>
          <a:p>
            <a:r>
              <a:rPr lang="en-US" sz="2000" dirty="0"/>
              <a:t>All proponents of one-to-one computing agree that professional development is the key to success. They understand that the journey to a personalized, one-to-one environment differs among teachers, depending on their teaching and learning experiences, their beliefs about how students learn, and their technological expertise. </a:t>
            </a:r>
            <a:endParaRPr lang="en-US" sz="2000" u="sng" dirty="0"/>
          </a:p>
        </p:txBody>
      </p:sp>
    </p:spTree>
    <p:extLst>
      <p:ext uri="{BB962C8B-B14F-4D97-AF65-F5344CB8AC3E}">
        <p14:creationId xmlns:p14="http://schemas.microsoft.com/office/powerpoint/2010/main" val="2208675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1B49A"/>
          </a:solidFill>
        </p:spPr>
        <p:txBody>
          <a:bodyPr wrap="square" lIns="0" tIns="0" rIns="0" bIns="0" rtlCol="0"/>
          <a:lstStyle/>
          <a:p>
            <a:endParaRPr/>
          </a:p>
        </p:txBody>
      </p:sp>
      <p:sp>
        <p:nvSpPr>
          <p:cNvPr id="3" name="object 3"/>
          <p:cNvSpPr txBox="1">
            <a:spLocks noGrp="1"/>
          </p:cNvSpPr>
          <p:nvPr>
            <p:ph type="title"/>
          </p:nvPr>
        </p:nvSpPr>
        <p:spPr>
          <a:xfrm>
            <a:off x="-1828800" y="1117563"/>
            <a:ext cx="15544800" cy="462734"/>
          </a:xfrm>
          <a:prstGeom prst="rect">
            <a:avLst/>
          </a:prstGeom>
        </p:spPr>
        <p:txBody>
          <a:bodyPr vert="horz" wrap="square" lIns="0" tIns="0" rIns="0" bIns="0" rtlCol="0">
            <a:spAutoFit/>
          </a:bodyPr>
          <a:lstStyle/>
          <a:p>
            <a:pPr marL="2289810">
              <a:lnSpc>
                <a:spcPts val="3754"/>
              </a:lnSpc>
            </a:pPr>
            <a:r>
              <a:rPr lang="en-US" sz="2400" spc="-20" dirty="0"/>
              <a:t>Characteristics of  </a:t>
            </a:r>
            <a:r>
              <a:rPr lang="en-US" sz="2400" spc="-20" dirty="0" smtClean="0"/>
              <a:t>Personalized Learning </a:t>
            </a:r>
            <a:r>
              <a:rPr lang="en-US" sz="2400" spc="-20" dirty="0"/>
              <a:t>Environments</a:t>
            </a:r>
          </a:p>
        </p:txBody>
      </p:sp>
      <p:sp>
        <p:nvSpPr>
          <p:cNvPr id="5" name="object 5"/>
          <p:cNvSpPr txBox="1">
            <a:spLocks noGrp="1"/>
          </p:cNvSpPr>
          <p:nvPr>
            <p:ph type="ftr" sz="quarter" idx="5"/>
          </p:nvPr>
        </p:nvSpPr>
        <p:spPr>
          <a:xfrm>
            <a:off x="678180" y="7194248"/>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
        <p:nvSpPr>
          <p:cNvPr id="4" name="object 4"/>
          <p:cNvSpPr txBox="1"/>
          <p:nvPr/>
        </p:nvSpPr>
        <p:spPr>
          <a:xfrm>
            <a:off x="1326159" y="1928791"/>
            <a:ext cx="5778500" cy="3693319"/>
          </a:xfrm>
          <a:prstGeom prst="rect">
            <a:avLst/>
          </a:prstGeom>
        </p:spPr>
        <p:txBody>
          <a:bodyPr vert="horz" wrap="square" lIns="0" tIns="0" rIns="0" bIns="0" rtlCol="0">
            <a:spAutoFit/>
          </a:bodyPr>
          <a:lstStyle/>
          <a:p>
            <a:pPr marL="266700" indent="-254000">
              <a:lnSpc>
                <a:spcPct val="100000"/>
              </a:lnSpc>
              <a:buClr>
                <a:srgbClr val="443947"/>
              </a:buClr>
              <a:buFont typeface="Verdana"/>
              <a:buChar char="•"/>
              <a:tabLst>
                <a:tab pos="267335" algn="l"/>
              </a:tabLst>
            </a:pPr>
            <a:r>
              <a:rPr lang="en-US" sz="2000" dirty="0">
                <a:solidFill>
                  <a:srgbClr val="443947"/>
                </a:solidFill>
                <a:latin typeface="Verdana"/>
                <a:cs typeface="Verdana"/>
              </a:rPr>
              <a:t>Student-centered </a:t>
            </a:r>
            <a:r>
              <a:rPr lang="en-US" sz="2000" dirty="0" smtClean="0">
                <a:solidFill>
                  <a:srgbClr val="443947"/>
                </a:solidFill>
                <a:latin typeface="Verdana"/>
                <a:cs typeface="Verdana"/>
              </a:rPr>
              <a:t>instruction</a:t>
            </a:r>
          </a:p>
          <a:p>
            <a:pPr marL="12700">
              <a:lnSpc>
                <a:spcPct val="100000"/>
              </a:lnSpc>
              <a:buClr>
                <a:srgbClr val="443947"/>
              </a:buClr>
              <a:tabLst>
                <a:tab pos="267335" algn="l"/>
              </a:tabLst>
            </a:pPr>
            <a:endParaRPr lang="en-US" sz="2000" dirty="0">
              <a:solidFill>
                <a:srgbClr val="443947"/>
              </a:solidFill>
              <a:latin typeface="Verdana"/>
              <a:cs typeface="Verdana"/>
            </a:endParaRPr>
          </a:p>
          <a:p>
            <a:pPr marL="266700" indent="-254000">
              <a:lnSpc>
                <a:spcPct val="100000"/>
              </a:lnSpc>
              <a:buClr>
                <a:srgbClr val="443947"/>
              </a:buClr>
              <a:buFont typeface="Verdana"/>
              <a:buChar char="•"/>
              <a:tabLst>
                <a:tab pos="267335" algn="l"/>
              </a:tabLst>
            </a:pPr>
            <a:r>
              <a:rPr lang="en-US" sz="2000" dirty="0">
                <a:solidFill>
                  <a:srgbClr val="443947"/>
                </a:solidFill>
                <a:latin typeface="Verdana"/>
                <a:cs typeface="Verdana"/>
              </a:rPr>
              <a:t>Engagement in real-world activities that promote content </a:t>
            </a:r>
            <a:r>
              <a:rPr lang="en-US" sz="2000" dirty="0" smtClean="0">
                <a:solidFill>
                  <a:srgbClr val="443947"/>
                </a:solidFill>
                <a:latin typeface="Verdana"/>
                <a:cs typeface="Verdana"/>
              </a:rPr>
              <a:t>learning</a:t>
            </a:r>
          </a:p>
          <a:p>
            <a:pPr marL="12700">
              <a:lnSpc>
                <a:spcPct val="100000"/>
              </a:lnSpc>
              <a:buClr>
                <a:srgbClr val="443947"/>
              </a:buClr>
              <a:tabLst>
                <a:tab pos="267335" algn="l"/>
              </a:tabLst>
            </a:pPr>
            <a:endParaRPr lang="en-US" sz="2000" dirty="0">
              <a:solidFill>
                <a:srgbClr val="443947"/>
              </a:solidFill>
              <a:latin typeface="Verdana"/>
              <a:cs typeface="Verdana"/>
            </a:endParaRPr>
          </a:p>
          <a:p>
            <a:pPr marL="266700" indent="-254000">
              <a:lnSpc>
                <a:spcPct val="100000"/>
              </a:lnSpc>
              <a:buClr>
                <a:srgbClr val="443947"/>
              </a:buClr>
              <a:buFont typeface="Verdana"/>
              <a:buChar char="•"/>
              <a:tabLst>
                <a:tab pos="267335" algn="l"/>
              </a:tabLst>
            </a:pPr>
            <a:r>
              <a:rPr lang="en-US" sz="2000" dirty="0">
                <a:solidFill>
                  <a:srgbClr val="443947"/>
                </a:solidFill>
                <a:latin typeface="Verdana"/>
                <a:cs typeface="Verdana"/>
              </a:rPr>
              <a:t>Student choice and </a:t>
            </a:r>
            <a:r>
              <a:rPr lang="en-US" sz="2000" dirty="0" smtClean="0">
                <a:solidFill>
                  <a:srgbClr val="443947"/>
                </a:solidFill>
                <a:latin typeface="Verdana"/>
                <a:cs typeface="Verdana"/>
              </a:rPr>
              <a:t>control</a:t>
            </a:r>
          </a:p>
          <a:p>
            <a:pPr marL="12700">
              <a:lnSpc>
                <a:spcPct val="100000"/>
              </a:lnSpc>
              <a:buClr>
                <a:srgbClr val="443947"/>
              </a:buClr>
              <a:tabLst>
                <a:tab pos="267335" algn="l"/>
              </a:tabLst>
            </a:pPr>
            <a:endParaRPr lang="en-US" sz="2000" dirty="0">
              <a:solidFill>
                <a:srgbClr val="443947"/>
              </a:solidFill>
              <a:latin typeface="Verdana"/>
              <a:cs typeface="Verdana"/>
            </a:endParaRPr>
          </a:p>
          <a:p>
            <a:pPr marL="266700" indent="-254000">
              <a:lnSpc>
                <a:spcPct val="100000"/>
              </a:lnSpc>
              <a:buClr>
                <a:srgbClr val="443947"/>
              </a:buClr>
              <a:buFont typeface="Verdana"/>
              <a:buChar char="•"/>
              <a:tabLst>
                <a:tab pos="267335" algn="l"/>
              </a:tabLst>
            </a:pPr>
            <a:r>
              <a:rPr lang="en-US" sz="2000" dirty="0">
                <a:solidFill>
                  <a:srgbClr val="443947"/>
                </a:solidFill>
                <a:latin typeface="Verdana"/>
                <a:cs typeface="Verdana"/>
              </a:rPr>
              <a:t>Formative assessment throughout the learning </a:t>
            </a:r>
            <a:r>
              <a:rPr lang="en-US" sz="2000" dirty="0" smtClean="0">
                <a:solidFill>
                  <a:srgbClr val="443947"/>
                </a:solidFill>
                <a:latin typeface="Verdana"/>
                <a:cs typeface="Verdana"/>
              </a:rPr>
              <a:t>cycle</a:t>
            </a:r>
          </a:p>
          <a:p>
            <a:pPr marL="12700">
              <a:lnSpc>
                <a:spcPct val="100000"/>
              </a:lnSpc>
              <a:buClr>
                <a:srgbClr val="443947"/>
              </a:buClr>
              <a:tabLst>
                <a:tab pos="267335" algn="l"/>
              </a:tabLst>
            </a:pPr>
            <a:endParaRPr lang="en-US" sz="2000" dirty="0">
              <a:solidFill>
                <a:srgbClr val="443947"/>
              </a:solidFill>
              <a:latin typeface="Verdana"/>
              <a:cs typeface="Verdana"/>
            </a:endParaRPr>
          </a:p>
          <a:p>
            <a:pPr marL="266700" indent="-254000">
              <a:lnSpc>
                <a:spcPct val="100000"/>
              </a:lnSpc>
              <a:buClr>
                <a:srgbClr val="443947"/>
              </a:buClr>
              <a:buFont typeface="Verdana"/>
              <a:buChar char="•"/>
              <a:tabLst>
                <a:tab pos="267335" algn="l"/>
              </a:tabLst>
            </a:pPr>
            <a:r>
              <a:rPr lang="en-US" sz="2000" dirty="0">
                <a:solidFill>
                  <a:srgbClr val="443947"/>
                </a:solidFill>
                <a:latin typeface="Verdana"/>
                <a:cs typeface="Verdana"/>
              </a:rPr>
              <a:t>Seamless integration of technology into learning experiences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Build Infrastructure </a:t>
            </a:r>
          </a:p>
        </p:txBody>
      </p:sp>
      <p:pic>
        <p:nvPicPr>
          <p:cNvPr id="4" name="Picture 3" descr="Description: Macintosh HD:private:var:folders:fw:6pqkf8ls5q3c888lpr9q_svr0000gn:T:TemporaryItems:GuidebookGraphic_BuildInfrastructure.jpg"/>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504440"/>
            <a:ext cx="6526784" cy="2775035"/>
          </a:xfrm>
          <a:prstGeom prst="rect">
            <a:avLst/>
          </a:prstGeom>
          <a:noFill/>
          <a:ln>
            <a:noFill/>
          </a:ln>
        </p:spPr>
      </p:pic>
    </p:spTree>
    <p:extLst>
      <p:ext uri="{BB962C8B-B14F-4D97-AF65-F5344CB8AC3E}">
        <p14:creationId xmlns:p14="http://schemas.microsoft.com/office/powerpoint/2010/main" val="33093631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Build Infrastructure  </a:t>
            </a:r>
          </a:p>
        </p:txBody>
      </p:sp>
      <p:sp>
        <p:nvSpPr>
          <p:cNvPr id="2" name="Rectangle 1"/>
          <p:cNvSpPr/>
          <p:nvPr/>
        </p:nvSpPr>
        <p:spPr>
          <a:xfrm>
            <a:off x="1257300" y="2418080"/>
            <a:ext cx="7292340" cy="1674305"/>
          </a:xfrm>
          <a:prstGeom prst="rect">
            <a:avLst/>
          </a:prstGeom>
        </p:spPr>
        <p:txBody>
          <a:bodyPr wrap="square" lIns="101882" tIns="50941" rIns="101882" bIns="50941">
            <a:spAutoFit/>
          </a:bodyPr>
          <a:lstStyle/>
          <a:p>
            <a:r>
              <a:rPr lang="en-US" sz="2000" dirty="0"/>
              <a:t>The infrastructure needs and demands of a mobile learning environment are extensive; if they are shortchanged, even the best implementation plan is bound to fail. Opening school doors to students’ and staff members’ devices will create heavy demands on your network’s infrastructure. </a:t>
            </a:r>
            <a:endParaRPr lang="en-US" sz="2000" u="sng" dirty="0"/>
          </a:p>
        </p:txBody>
      </p:sp>
    </p:spTree>
    <p:extLst>
      <p:ext uri="{BB962C8B-B14F-4D97-AF65-F5344CB8AC3E}">
        <p14:creationId xmlns:p14="http://schemas.microsoft.com/office/powerpoint/2010/main" val="30313948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Phase, Evaluate, and Adapt </a:t>
            </a:r>
          </a:p>
        </p:txBody>
      </p:sp>
      <p:pic>
        <p:nvPicPr>
          <p:cNvPr id="5" name="Picture 4" descr="Description: Macintosh HD:private:var:folders:fw:6pqkf8ls5q3c888lpr9q_svr0000gn:T:TemporaryItems:GuidebookGraphic_PhaseEvaluate.jpg"/>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504440"/>
            <a:ext cx="6526784" cy="2775035"/>
          </a:xfrm>
          <a:prstGeom prst="rect">
            <a:avLst/>
          </a:prstGeom>
          <a:noFill/>
          <a:ln>
            <a:noFill/>
          </a:ln>
        </p:spPr>
      </p:pic>
    </p:spTree>
    <p:extLst>
      <p:ext uri="{BB962C8B-B14F-4D97-AF65-F5344CB8AC3E}">
        <p14:creationId xmlns:p14="http://schemas.microsoft.com/office/powerpoint/2010/main" val="1757998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i="1" dirty="0"/>
              <a:t>Personalized Learning</a:t>
            </a:r>
            <a:endParaRPr lang="en-US" sz="3100" dirty="0"/>
          </a:p>
          <a:p>
            <a:r>
              <a:rPr lang="en-US" sz="2200" dirty="0"/>
              <a:t>Phase, Evaluate, and Adapt </a:t>
            </a:r>
          </a:p>
        </p:txBody>
      </p:sp>
      <p:sp>
        <p:nvSpPr>
          <p:cNvPr id="2" name="Rectangle 1"/>
          <p:cNvSpPr/>
          <p:nvPr/>
        </p:nvSpPr>
        <p:spPr>
          <a:xfrm>
            <a:off x="1257300" y="2418080"/>
            <a:ext cx="7292340" cy="2616101"/>
          </a:xfrm>
          <a:prstGeom prst="rect">
            <a:avLst/>
          </a:prstGeom>
        </p:spPr>
        <p:txBody>
          <a:bodyPr wrap="square" lIns="101882" tIns="50941" rIns="101882" bIns="50941">
            <a:spAutoFit/>
          </a:bodyPr>
          <a:lstStyle/>
          <a:p>
            <a:r>
              <a:rPr lang="en-US" sz="2000" dirty="0"/>
              <a:t>Implementing personalized one-to-one programs should be a combination of cautious moves forward and leaps of faith. One-to-one advocates can take a lesson from early attempts at technology integration, where expensive equipment purchased under technology initiatives gathered dust in closets due to ineffective implementation planning. On the other hand, waiting until everything is in place before starting a full-scale program can delay a potentially beneficial innovation indefinitely.</a:t>
            </a:r>
            <a:endParaRPr lang="en-US" sz="2000" u="sng" dirty="0"/>
          </a:p>
        </p:txBody>
      </p:sp>
    </p:spTree>
    <p:extLst>
      <p:ext uri="{BB962C8B-B14F-4D97-AF65-F5344CB8AC3E}">
        <p14:creationId xmlns:p14="http://schemas.microsoft.com/office/powerpoint/2010/main" val="15215415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sp>
        <p:nvSpPr>
          <p:cNvPr id="7" name="TextBox 6"/>
          <p:cNvSpPr txBox="1"/>
          <p:nvPr/>
        </p:nvSpPr>
        <p:spPr>
          <a:xfrm>
            <a:off x="1257300" y="1209041"/>
            <a:ext cx="7292340" cy="906915"/>
          </a:xfrm>
          <a:prstGeom prst="rect">
            <a:avLst/>
          </a:prstGeom>
          <a:noFill/>
        </p:spPr>
        <p:txBody>
          <a:bodyPr wrap="square" lIns="101882" tIns="50941" rIns="101882" bIns="50941" rtlCol="0">
            <a:spAutoFit/>
          </a:bodyPr>
          <a:lstStyle/>
          <a:p>
            <a:r>
              <a:rPr lang="en-US" sz="3100" b="1" i="1" dirty="0"/>
              <a:t>Personalized Learning:</a:t>
            </a:r>
          </a:p>
          <a:p>
            <a:r>
              <a:rPr lang="en-US" sz="2000" dirty="0"/>
              <a:t>Professional Development</a:t>
            </a:r>
          </a:p>
        </p:txBody>
      </p:sp>
      <p:pic>
        <p:nvPicPr>
          <p:cNvPr id="2" name="Picture 1" descr="test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86000"/>
            <a:ext cx="6273952" cy="4191000"/>
          </a:xfrm>
          <a:prstGeom prst="rect">
            <a:avLst/>
          </a:prstGeom>
        </p:spPr>
      </p:pic>
      <p:sp>
        <p:nvSpPr>
          <p:cNvPr id="8" name="TextBox 7"/>
          <p:cNvSpPr txBox="1"/>
          <p:nvPr/>
        </p:nvSpPr>
        <p:spPr>
          <a:xfrm>
            <a:off x="3604260" y="2418080"/>
            <a:ext cx="1424940" cy="1151085"/>
          </a:xfrm>
          <a:prstGeom prst="rect">
            <a:avLst/>
          </a:prstGeom>
          <a:solidFill>
            <a:schemeClr val="bg1"/>
          </a:solidFill>
        </p:spPr>
        <p:txBody>
          <a:bodyPr wrap="square" lIns="101882" tIns="50941" rIns="101882" bIns="50941" rtlCol="0">
            <a:spAutoFit/>
          </a:bodyPr>
          <a:lstStyle/>
          <a:p>
            <a:endParaRPr lang="en-US" sz="1100" dirty="0">
              <a:latin typeface="Noteworthy Light"/>
              <a:ea typeface="ＭＳ Ｐゴシック" charset="0"/>
              <a:cs typeface="Noteworthy Light"/>
            </a:endParaRPr>
          </a:p>
          <a:p>
            <a:endParaRPr lang="en-US" sz="1100" dirty="0">
              <a:latin typeface="Noteworthy Light"/>
              <a:ea typeface="ＭＳ Ｐゴシック" charset="0"/>
              <a:cs typeface="Noteworthy Light"/>
            </a:endParaRPr>
          </a:p>
          <a:p>
            <a:r>
              <a:rPr lang="en-US" sz="1100" dirty="0">
                <a:latin typeface="Noteworthy Light"/>
                <a:ea typeface="ＭＳ Ｐゴシック" charset="0"/>
                <a:cs typeface="Noteworthy Light"/>
              </a:rPr>
              <a:t>What Is Personalized Learning?</a:t>
            </a:r>
          </a:p>
          <a:p>
            <a:endParaRPr lang="en-US" sz="1100" dirty="0">
              <a:latin typeface="Noteworthy Light"/>
              <a:ea typeface="ＭＳ Ｐゴシック" charset="0"/>
              <a:cs typeface="Noteworthy Light"/>
            </a:endParaRPr>
          </a:p>
          <a:p>
            <a:endParaRPr lang="en-US" sz="1100" dirty="0">
              <a:latin typeface="Noteworthy Light"/>
              <a:ea typeface="ＭＳ Ｐゴシック" charset="0"/>
              <a:cs typeface="Noteworthy Light"/>
            </a:endParaRPr>
          </a:p>
        </p:txBody>
      </p:sp>
    </p:spTree>
    <p:extLst>
      <p:ext uri="{BB962C8B-B14F-4D97-AF65-F5344CB8AC3E}">
        <p14:creationId xmlns:p14="http://schemas.microsoft.com/office/powerpoint/2010/main" val="13151612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3" name="Rectangle 2"/>
          <p:cNvSpPr/>
          <p:nvPr/>
        </p:nvSpPr>
        <p:spPr>
          <a:xfrm>
            <a:off x="1341120" y="2504440"/>
            <a:ext cx="7543800" cy="2411201"/>
          </a:xfrm>
          <a:prstGeom prst="rect">
            <a:avLst/>
          </a:prstGeom>
        </p:spPr>
        <p:txBody>
          <a:bodyPr wrap="square" lIns="101882" tIns="50941" rIns="101882" bIns="50941">
            <a:spAutoFit/>
          </a:bodyPr>
          <a:lstStyle/>
          <a:p>
            <a:r>
              <a:rPr lang="en-US" sz="2500" dirty="0"/>
              <a:t>The Personalized Learning Facilitation Guide includes instructions, resources, and tips for conducting three workshops for principals and 6 workshops for teachers on personalized learning and related topics, built around the information and exercises in </a:t>
            </a:r>
            <a:r>
              <a:rPr lang="en-US" sz="2500" i="1" dirty="0"/>
              <a:t>Personalized Learning: A Guide for Engaging Students with Technology</a:t>
            </a:r>
            <a:r>
              <a:rPr lang="en-US" sz="2500" dirty="0"/>
              <a:t>. </a:t>
            </a:r>
          </a:p>
        </p:txBody>
      </p:sp>
      <p:sp>
        <p:nvSpPr>
          <p:cNvPr id="5" name="TextBox 4"/>
          <p:cNvSpPr txBox="1"/>
          <p:nvPr/>
        </p:nvSpPr>
        <p:spPr>
          <a:xfrm>
            <a:off x="1257300" y="1209041"/>
            <a:ext cx="7292340" cy="906915"/>
          </a:xfrm>
          <a:prstGeom prst="rect">
            <a:avLst/>
          </a:prstGeom>
          <a:noFill/>
        </p:spPr>
        <p:txBody>
          <a:bodyPr wrap="square" lIns="101882" tIns="50941" rIns="101882" bIns="50941" rtlCol="0">
            <a:spAutoFit/>
          </a:bodyPr>
          <a:lstStyle/>
          <a:p>
            <a:r>
              <a:rPr lang="en-US" sz="3100" b="1" i="1" dirty="0"/>
              <a:t>Personalized Learning:</a:t>
            </a:r>
          </a:p>
          <a:p>
            <a:r>
              <a:rPr lang="en-US" sz="2000" dirty="0"/>
              <a:t>Professional Development</a:t>
            </a:r>
          </a:p>
        </p:txBody>
      </p:sp>
    </p:spTree>
    <p:extLst>
      <p:ext uri="{BB962C8B-B14F-4D97-AF65-F5344CB8AC3E}">
        <p14:creationId xmlns:p14="http://schemas.microsoft.com/office/powerpoint/2010/main" val="562303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pic>
        <p:nvPicPr>
          <p:cNvPr id="5" name="Picture 4" descr="Screen Shot 2014-07-21 at 10.16.50 AM.png"/>
          <p:cNvPicPr>
            <a:picLocks noChangeAspect="1"/>
          </p:cNvPicPr>
          <p:nvPr/>
        </p:nvPicPr>
        <p:blipFill rotWithShape="1">
          <a:blip r:embed="rId2">
            <a:extLst>
              <a:ext uri="{28A0092B-C50C-407E-A947-70E740481C1C}">
                <a14:useLocalDpi xmlns:a14="http://schemas.microsoft.com/office/drawing/2010/main" val="0"/>
              </a:ext>
            </a:extLst>
          </a:blip>
          <a:srcRect l="2166" t="18969" r="-2166" b="-10228"/>
          <a:stretch/>
        </p:blipFill>
        <p:spPr>
          <a:xfrm>
            <a:off x="1352153" y="2159001"/>
            <a:ext cx="3760868" cy="4868357"/>
          </a:xfrm>
          <a:prstGeom prst="rect">
            <a:avLst/>
          </a:prstGeom>
        </p:spPr>
      </p:pic>
      <p:sp>
        <p:nvSpPr>
          <p:cNvPr id="7" name="TextBox 6"/>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dirty="0"/>
              <a:t>Personalized Learning Resources</a:t>
            </a:r>
            <a:endParaRPr lang="en-US" sz="3100" dirty="0"/>
          </a:p>
          <a:p>
            <a:r>
              <a:rPr lang="en-US" sz="2200" dirty="0"/>
              <a:t>Facilitation Guide</a:t>
            </a:r>
          </a:p>
        </p:txBody>
      </p:sp>
    </p:spTree>
    <p:extLst>
      <p:ext uri="{BB962C8B-B14F-4D97-AF65-F5344CB8AC3E}">
        <p14:creationId xmlns:p14="http://schemas.microsoft.com/office/powerpoint/2010/main" val="13365133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pic>
        <p:nvPicPr>
          <p:cNvPr id="2" name="Picture 1" descr="Screen Shot 2014-07-21 at 10.18.34 AM.png"/>
          <p:cNvPicPr>
            <a:picLocks noChangeAspect="1"/>
          </p:cNvPicPr>
          <p:nvPr/>
        </p:nvPicPr>
        <p:blipFill rotWithShape="1">
          <a:blip r:embed="rId2">
            <a:extLst>
              <a:ext uri="{28A0092B-C50C-407E-A947-70E740481C1C}">
                <a14:useLocalDpi xmlns:a14="http://schemas.microsoft.com/office/drawing/2010/main" val="0"/>
              </a:ext>
            </a:extLst>
          </a:blip>
          <a:srcRect l="-483" t="6283" r="483" b="31965"/>
          <a:stretch/>
        </p:blipFill>
        <p:spPr>
          <a:xfrm>
            <a:off x="1173480" y="2159000"/>
            <a:ext cx="4664754" cy="3877494"/>
          </a:xfrm>
          <a:prstGeom prst="rect">
            <a:avLst/>
          </a:prstGeom>
        </p:spPr>
      </p:pic>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dirty="0"/>
              <a:t>Personalized Learning Resources</a:t>
            </a:r>
            <a:endParaRPr lang="en-US" sz="3100" dirty="0"/>
          </a:p>
          <a:p>
            <a:r>
              <a:rPr lang="en-US" sz="2200" dirty="0"/>
              <a:t>Facilitation Guide</a:t>
            </a:r>
          </a:p>
        </p:txBody>
      </p:sp>
    </p:spTree>
    <p:extLst>
      <p:ext uri="{BB962C8B-B14F-4D97-AF65-F5344CB8AC3E}">
        <p14:creationId xmlns:p14="http://schemas.microsoft.com/office/powerpoint/2010/main" val="29279082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pic>
        <p:nvPicPr>
          <p:cNvPr id="3" name="Picture 2" descr="Screen Shot 2014-07-21 at 10.19.52 AM.png"/>
          <p:cNvPicPr>
            <a:picLocks noChangeAspect="1"/>
          </p:cNvPicPr>
          <p:nvPr/>
        </p:nvPicPr>
        <p:blipFill rotWithShape="1">
          <a:blip r:embed="rId2">
            <a:extLst>
              <a:ext uri="{28A0092B-C50C-407E-A947-70E740481C1C}">
                <a14:useLocalDpi xmlns:a14="http://schemas.microsoft.com/office/drawing/2010/main" val="0"/>
              </a:ext>
            </a:extLst>
          </a:blip>
          <a:srcRect l="-35854" t="15850" r="-680" b="8764"/>
          <a:stretch/>
        </p:blipFill>
        <p:spPr>
          <a:xfrm>
            <a:off x="-502920" y="2133600"/>
            <a:ext cx="6598920" cy="4392780"/>
          </a:xfrm>
          <a:prstGeom prst="rect">
            <a:avLst/>
          </a:prstGeom>
        </p:spPr>
      </p:pic>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dirty="0"/>
              <a:t>Personalized Learning Resources</a:t>
            </a:r>
            <a:endParaRPr lang="en-US" sz="3100" dirty="0"/>
          </a:p>
          <a:p>
            <a:r>
              <a:rPr lang="en-US" sz="2200" dirty="0"/>
              <a:t>Facilitation Guide</a:t>
            </a:r>
          </a:p>
        </p:txBody>
      </p:sp>
    </p:spTree>
    <p:extLst>
      <p:ext uri="{BB962C8B-B14F-4D97-AF65-F5344CB8AC3E}">
        <p14:creationId xmlns:p14="http://schemas.microsoft.com/office/powerpoint/2010/main" val="40266554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pic>
        <p:nvPicPr>
          <p:cNvPr id="2" name="Picture 1" descr="Screen Shot 2014-07-21 at 10.21.53 AM.png"/>
          <p:cNvPicPr>
            <a:picLocks noChangeAspect="1"/>
          </p:cNvPicPr>
          <p:nvPr/>
        </p:nvPicPr>
        <p:blipFill rotWithShape="1">
          <a:blip r:embed="rId2">
            <a:extLst>
              <a:ext uri="{28A0092B-C50C-407E-A947-70E740481C1C}">
                <a14:useLocalDpi xmlns:a14="http://schemas.microsoft.com/office/drawing/2010/main" val="0"/>
              </a:ext>
            </a:extLst>
          </a:blip>
          <a:srcRect l="548" t="-16848" r="-548" b="16867"/>
          <a:stretch/>
        </p:blipFill>
        <p:spPr>
          <a:xfrm>
            <a:off x="1341121" y="1381760"/>
            <a:ext cx="4112767" cy="5526008"/>
          </a:xfrm>
          <a:prstGeom prst="rect">
            <a:avLst/>
          </a:prstGeom>
        </p:spPr>
      </p:pic>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dirty="0"/>
              <a:t>Personalized Learning Resources</a:t>
            </a:r>
            <a:endParaRPr lang="en-US" sz="3100" dirty="0"/>
          </a:p>
          <a:p>
            <a:r>
              <a:rPr lang="en-US" sz="2200" dirty="0"/>
              <a:t>Participant Handbook for Teachers</a:t>
            </a:r>
          </a:p>
        </p:txBody>
      </p:sp>
    </p:spTree>
    <p:extLst>
      <p:ext uri="{BB962C8B-B14F-4D97-AF65-F5344CB8AC3E}">
        <p14:creationId xmlns:p14="http://schemas.microsoft.com/office/powerpoint/2010/main" val="9728863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1B49A"/>
          </a:solidFill>
        </p:spPr>
        <p:txBody>
          <a:bodyPr wrap="square" lIns="0" tIns="0" rIns="0" bIns="0" rtlCol="0"/>
          <a:lstStyle/>
          <a:p>
            <a:endParaRPr/>
          </a:p>
        </p:txBody>
      </p:sp>
      <p:sp>
        <p:nvSpPr>
          <p:cNvPr id="3" name="object 3"/>
          <p:cNvSpPr txBox="1">
            <a:spLocks noGrp="1"/>
          </p:cNvSpPr>
          <p:nvPr>
            <p:ph type="title"/>
          </p:nvPr>
        </p:nvSpPr>
        <p:spPr>
          <a:xfrm>
            <a:off x="-2514600" y="1117563"/>
            <a:ext cx="13030200" cy="483252"/>
          </a:xfrm>
          <a:prstGeom prst="rect">
            <a:avLst/>
          </a:prstGeom>
        </p:spPr>
        <p:txBody>
          <a:bodyPr vert="horz" wrap="square" lIns="0" tIns="0" rIns="0" bIns="0" rtlCol="0">
            <a:spAutoFit/>
          </a:bodyPr>
          <a:lstStyle/>
          <a:p>
            <a:pPr marL="3051810">
              <a:lnSpc>
                <a:spcPts val="3754"/>
              </a:lnSpc>
            </a:pPr>
            <a:r>
              <a:rPr lang="en-US" spc="-5" dirty="0"/>
              <a:t>Why Implement Personalized Learning?</a:t>
            </a:r>
          </a:p>
        </p:txBody>
      </p:sp>
      <p:sp>
        <p:nvSpPr>
          <p:cNvPr id="4" name="object 4"/>
          <p:cNvSpPr txBox="1"/>
          <p:nvPr/>
        </p:nvSpPr>
        <p:spPr>
          <a:xfrm>
            <a:off x="1333500" y="1928791"/>
            <a:ext cx="7353300" cy="1595190"/>
          </a:xfrm>
          <a:prstGeom prst="rect">
            <a:avLst/>
          </a:prstGeom>
        </p:spPr>
        <p:txBody>
          <a:bodyPr vert="horz" wrap="square" lIns="0" tIns="0" rIns="0" bIns="0" rtlCol="0">
            <a:spAutoFit/>
          </a:bodyPr>
          <a:lstStyle/>
          <a:p>
            <a:pPr marL="266065" marR="775335" indent="-253365" algn="just">
              <a:lnSpc>
                <a:spcPct val="115700"/>
              </a:lnSpc>
              <a:buClr>
                <a:srgbClr val="443947"/>
              </a:buClr>
              <a:buFont typeface="Verdana"/>
              <a:buChar char="•"/>
              <a:tabLst>
                <a:tab pos="266700" algn="l"/>
              </a:tabLst>
            </a:pPr>
            <a:r>
              <a:rPr lang="en-US" spc="-10" dirty="0">
                <a:solidFill>
                  <a:srgbClr val="443947"/>
                </a:solidFill>
                <a:latin typeface="Verdana"/>
                <a:cs typeface="Verdana"/>
              </a:rPr>
              <a:t>To improve student achievement</a:t>
            </a:r>
          </a:p>
          <a:p>
            <a:pPr marL="266065" marR="775335" indent="-253365" algn="just">
              <a:lnSpc>
                <a:spcPct val="115700"/>
              </a:lnSpc>
              <a:buClr>
                <a:srgbClr val="443947"/>
              </a:buClr>
              <a:buFont typeface="Verdana"/>
              <a:buChar char="•"/>
              <a:tabLst>
                <a:tab pos="266700" algn="l"/>
              </a:tabLst>
            </a:pPr>
            <a:r>
              <a:rPr lang="en-US" spc="-10" dirty="0">
                <a:solidFill>
                  <a:srgbClr val="443947"/>
                </a:solidFill>
                <a:latin typeface="Verdana"/>
                <a:cs typeface="Verdana"/>
              </a:rPr>
              <a:t>To help students meet academic standards</a:t>
            </a:r>
          </a:p>
          <a:p>
            <a:pPr marL="266065" marR="775335" indent="-253365" algn="just">
              <a:lnSpc>
                <a:spcPct val="115700"/>
              </a:lnSpc>
              <a:buClr>
                <a:srgbClr val="443947"/>
              </a:buClr>
              <a:buFont typeface="Verdana"/>
              <a:buChar char="•"/>
              <a:tabLst>
                <a:tab pos="266700" algn="l"/>
              </a:tabLst>
            </a:pPr>
            <a:r>
              <a:rPr lang="en-US" spc="-10" dirty="0">
                <a:solidFill>
                  <a:srgbClr val="443947"/>
                </a:solidFill>
                <a:latin typeface="Verdana"/>
                <a:cs typeface="Verdana"/>
              </a:rPr>
              <a:t>To address the needs of all students</a:t>
            </a:r>
          </a:p>
          <a:p>
            <a:pPr marL="266065" marR="775335" indent="-253365" algn="just">
              <a:lnSpc>
                <a:spcPct val="115700"/>
              </a:lnSpc>
              <a:buClr>
                <a:srgbClr val="443947"/>
              </a:buClr>
              <a:buFont typeface="Verdana"/>
              <a:buChar char="•"/>
              <a:tabLst>
                <a:tab pos="266700" algn="l"/>
              </a:tabLst>
            </a:pPr>
            <a:r>
              <a:rPr lang="en-US" spc="-10" dirty="0">
                <a:solidFill>
                  <a:srgbClr val="443947"/>
                </a:solidFill>
                <a:latin typeface="Verdana"/>
                <a:cs typeface="Verdana"/>
              </a:rPr>
              <a:t>To engage students by connecting their out-of-school and in-school lives</a:t>
            </a:r>
          </a:p>
        </p:txBody>
      </p:sp>
      <p:sp>
        <p:nvSpPr>
          <p:cNvPr id="6" name="object 6"/>
          <p:cNvSpPr txBox="1">
            <a:spLocks noGrp="1"/>
          </p:cNvSpPr>
          <p:nvPr>
            <p:ph type="ftr" sz="quarter" idx="5"/>
          </p:nvPr>
        </p:nvSpPr>
        <p:spPr>
          <a:xfrm>
            <a:off x="678180" y="7194248"/>
            <a:ext cx="21412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pic>
        <p:nvPicPr>
          <p:cNvPr id="9" name="Picture 8" descr="lak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3962400"/>
            <a:ext cx="8301117" cy="29718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pic>
        <p:nvPicPr>
          <p:cNvPr id="3" name="Picture 2" descr="Screen Shot 2014-07-21 at 10.23.05 AM.png"/>
          <p:cNvPicPr>
            <a:picLocks noChangeAspect="1"/>
          </p:cNvPicPr>
          <p:nvPr/>
        </p:nvPicPr>
        <p:blipFill rotWithShape="1">
          <a:blip r:embed="rId3">
            <a:extLst>
              <a:ext uri="{28A0092B-C50C-407E-A947-70E740481C1C}">
                <a14:useLocalDpi xmlns:a14="http://schemas.microsoft.com/office/drawing/2010/main" val="0"/>
              </a:ext>
            </a:extLst>
          </a:blip>
          <a:srcRect t="-4111" b="20050"/>
          <a:stretch/>
        </p:blipFill>
        <p:spPr>
          <a:xfrm>
            <a:off x="1424942" y="1981200"/>
            <a:ext cx="4205152" cy="4523572"/>
          </a:xfrm>
          <a:prstGeom prst="rect">
            <a:avLst/>
          </a:prstGeom>
        </p:spPr>
      </p:pic>
      <p:sp>
        <p:nvSpPr>
          <p:cNvPr id="6" name="TextBox 5"/>
          <p:cNvSpPr txBox="1"/>
          <p:nvPr/>
        </p:nvSpPr>
        <p:spPr>
          <a:xfrm>
            <a:off x="1257300" y="1209040"/>
            <a:ext cx="7292340" cy="941797"/>
          </a:xfrm>
          <a:prstGeom prst="rect">
            <a:avLst/>
          </a:prstGeom>
          <a:noFill/>
        </p:spPr>
        <p:txBody>
          <a:bodyPr wrap="square" lIns="101882" tIns="50941" rIns="101882" bIns="50941" rtlCol="0">
            <a:spAutoFit/>
          </a:bodyPr>
          <a:lstStyle/>
          <a:p>
            <a:r>
              <a:rPr lang="en-US" sz="3100" b="1" dirty="0"/>
              <a:t>Personalized Learning Resources</a:t>
            </a:r>
            <a:endParaRPr lang="en-US" sz="3100" dirty="0"/>
          </a:p>
          <a:p>
            <a:r>
              <a:rPr lang="en-US" sz="2200" dirty="0"/>
              <a:t>Participant Handbook for Teachers</a:t>
            </a:r>
          </a:p>
        </p:txBody>
      </p:sp>
    </p:spTree>
    <p:extLst>
      <p:ext uri="{BB962C8B-B14F-4D97-AF65-F5344CB8AC3E}">
        <p14:creationId xmlns:p14="http://schemas.microsoft.com/office/powerpoint/2010/main" val="37593463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2" name="Rectangle 1"/>
          <p:cNvSpPr/>
          <p:nvPr/>
        </p:nvSpPr>
        <p:spPr>
          <a:xfrm>
            <a:off x="1257300" y="2245360"/>
            <a:ext cx="7879080" cy="3941592"/>
          </a:xfrm>
          <a:prstGeom prst="rect">
            <a:avLst/>
          </a:prstGeom>
        </p:spPr>
        <p:txBody>
          <a:bodyPr wrap="square" lIns="101882" tIns="50941" rIns="101882" bIns="50941">
            <a:spAutoFit/>
          </a:bodyPr>
          <a:lstStyle/>
          <a:p>
            <a:pPr lvl="0"/>
            <a:r>
              <a:rPr lang="en-US" dirty="0" smtClean="0"/>
              <a:t>Features of Workshops</a:t>
            </a:r>
          </a:p>
          <a:p>
            <a:pPr marL="382059" indent="-382059">
              <a:spcBef>
                <a:spcPts val="669"/>
              </a:spcBef>
              <a:spcAft>
                <a:spcPts val="669"/>
              </a:spcAft>
              <a:buFont typeface="Arial"/>
              <a:buChar char="•"/>
            </a:pPr>
            <a:r>
              <a:rPr lang="en-US" sz="2500" dirty="0"/>
              <a:t>1-3 hours in length depending on choices</a:t>
            </a:r>
          </a:p>
          <a:p>
            <a:pPr marL="382059" indent="-382059">
              <a:spcAft>
                <a:spcPts val="669"/>
              </a:spcAft>
              <a:buFont typeface="Arial"/>
              <a:buChar char="•"/>
            </a:pPr>
            <a:r>
              <a:rPr lang="en-US" sz="2500" dirty="0"/>
              <a:t>Interactivity that encourages active learning through application of concepts to participants’ specific environments.</a:t>
            </a:r>
          </a:p>
          <a:p>
            <a:pPr marL="382059" indent="-382059">
              <a:spcAft>
                <a:spcPts val="669"/>
              </a:spcAft>
              <a:buFont typeface="Arial"/>
              <a:buChar char="•"/>
            </a:pPr>
            <a:r>
              <a:rPr lang="en-US" sz="2500" dirty="0"/>
              <a:t>Frequent opportunities for discussion, collaborative planning, and exchange of ideas.</a:t>
            </a:r>
          </a:p>
          <a:p>
            <a:pPr marL="382059" indent="-382059">
              <a:spcAft>
                <a:spcPts val="669"/>
              </a:spcAft>
              <a:buFont typeface="Arial"/>
              <a:buChar char="•"/>
            </a:pPr>
            <a:r>
              <a:rPr lang="en-US" sz="2500" dirty="0"/>
              <a:t>Numerous optional activities to allow customization for different needs, audiences, times, and formats.</a:t>
            </a:r>
          </a:p>
        </p:txBody>
      </p:sp>
      <p:sp>
        <p:nvSpPr>
          <p:cNvPr id="4" name="TextBox 3"/>
          <p:cNvSpPr txBox="1"/>
          <p:nvPr/>
        </p:nvSpPr>
        <p:spPr>
          <a:xfrm>
            <a:off x="1257300" y="1209041"/>
            <a:ext cx="7292340" cy="906915"/>
          </a:xfrm>
          <a:prstGeom prst="rect">
            <a:avLst/>
          </a:prstGeom>
          <a:noFill/>
        </p:spPr>
        <p:txBody>
          <a:bodyPr wrap="square" lIns="101882" tIns="50941" rIns="101882" bIns="50941" rtlCol="0">
            <a:spAutoFit/>
          </a:bodyPr>
          <a:lstStyle/>
          <a:p>
            <a:r>
              <a:rPr lang="en-US" sz="3100" b="1" i="1" dirty="0"/>
              <a:t>Personalized Learning</a:t>
            </a:r>
          </a:p>
          <a:p>
            <a:r>
              <a:rPr lang="en-US" sz="2000" dirty="0"/>
              <a:t>Professional Development</a:t>
            </a:r>
          </a:p>
        </p:txBody>
      </p:sp>
    </p:spTree>
    <p:extLst>
      <p:ext uri="{BB962C8B-B14F-4D97-AF65-F5344CB8AC3E}">
        <p14:creationId xmlns:p14="http://schemas.microsoft.com/office/powerpoint/2010/main" val="17932376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3" name="Rectangle 2"/>
          <p:cNvSpPr/>
          <p:nvPr/>
        </p:nvSpPr>
        <p:spPr>
          <a:xfrm>
            <a:off x="1257300" y="1209040"/>
            <a:ext cx="7292340" cy="592983"/>
          </a:xfrm>
          <a:prstGeom prst="rect">
            <a:avLst/>
          </a:prstGeom>
        </p:spPr>
        <p:txBody>
          <a:bodyPr wrap="square" lIns="101882" tIns="50941" rIns="101882" bIns="50941">
            <a:spAutoFit/>
          </a:bodyPr>
          <a:lstStyle/>
          <a:p>
            <a:r>
              <a:rPr lang="en-US" sz="3100" b="1" dirty="0"/>
              <a:t>Personalized Learning for Principals</a:t>
            </a:r>
            <a:endParaRPr lang="en-US" sz="3100" dirty="0"/>
          </a:p>
        </p:txBody>
      </p:sp>
      <p:sp>
        <p:nvSpPr>
          <p:cNvPr id="4" name="TextBox 3"/>
          <p:cNvSpPr txBox="1"/>
          <p:nvPr/>
        </p:nvSpPr>
        <p:spPr>
          <a:xfrm>
            <a:off x="1257300" y="2072641"/>
            <a:ext cx="7292340" cy="2945578"/>
          </a:xfrm>
          <a:prstGeom prst="rect">
            <a:avLst/>
          </a:prstGeom>
          <a:noFill/>
        </p:spPr>
        <p:txBody>
          <a:bodyPr wrap="square" lIns="101882" tIns="50941" rIns="101882" bIns="50941" rtlCol="0">
            <a:spAutoFit/>
          </a:bodyPr>
          <a:lstStyle/>
          <a:p>
            <a:pPr>
              <a:spcAft>
                <a:spcPts val="669"/>
              </a:spcAft>
            </a:pPr>
            <a:r>
              <a:rPr lang="en-US" sz="2500" dirty="0"/>
              <a:t>• Workshop 1: Introduction to Personalized Learning for Principals</a:t>
            </a:r>
          </a:p>
          <a:p>
            <a:pPr>
              <a:spcAft>
                <a:spcPts val="669"/>
              </a:spcAft>
            </a:pPr>
            <a:r>
              <a:rPr lang="en-US" sz="2500" dirty="0"/>
              <a:t>• Workshop 2: Exploring One-to-One Computing for Principals </a:t>
            </a:r>
          </a:p>
          <a:p>
            <a:pPr>
              <a:spcAft>
                <a:spcPts val="669"/>
              </a:spcAft>
            </a:pPr>
            <a:r>
              <a:rPr lang="en-US" sz="2500" dirty="0"/>
              <a:t>• Workshop 3: Implementing a One-to-One Computing Program for Principals </a:t>
            </a:r>
          </a:p>
          <a:p>
            <a:endParaRPr lang="en-US" dirty="0"/>
          </a:p>
        </p:txBody>
      </p:sp>
    </p:spTree>
    <p:extLst>
      <p:ext uri="{BB962C8B-B14F-4D97-AF65-F5344CB8AC3E}">
        <p14:creationId xmlns:p14="http://schemas.microsoft.com/office/powerpoint/2010/main" val="291744358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7300" y="1209040"/>
            <a:ext cx="7292340" cy="592983"/>
          </a:xfrm>
          <a:prstGeom prst="rect">
            <a:avLst/>
          </a:prstGeom>
        </p:spPr>
        <p:txBody>
          <a:bodyPr wrap="square" lIns="101882" tIns="50941" rIns="101882" bIns="50941">
            <a:spAutoFit/>
          </a:bodyPr>
          <a:lstStyle/>
          <a:p>
            <a:r>
              <a:rPr lang="en-US" sz="3100" b="1" dirty="0"/>
              <a:t>Sample Principal Workshop</a:t>
            </a:r>
            <a:endParaRPr lang="en-US" sz="3100" dirty="0"/>
          </a:p>
        </p:txBody>
      </p:sp>
      <p:pic>
        <p:nvPicPr>
          <p:cNvPr id="2" name="Picture 1" descr="Screen Shot 2014-07-30 at 1.28.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1899920"/>
            <a:ext cx="9052560" cy="4806140"/>
          </a:xfrm>
          <a:prstGeom prst="rect">
            <a:avLst/>
          </a:prstGeom>
        </p:spPr>
      </p:pic>
    </p:spTree>
    <p:extLst>
      <p:ext uri="{BB962C8B-B14F-4D97-AF65-F5344CB8AC3E}">
        <p14:creationId xmlns:p14="http://schemas.microsoft.com/office/powerpoint/2010/main" val="34921488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97ADB1"/>
          </a:solidFill>
        </p:spPr>
        <p:txBody>
          <a:bodyPr wrap="square" lIns="0" tIns="0" rIns="0" bIns="0" rtlCol="0"/>
          <a:lstStyle/>
          <a:p>
            <a:endParaRPr/>
          </a:p>
        </p:txBody>
      </p:sp>
      <p:sp>
        <p:nvSpPr>
          <p:cNvPr id="7" name="object 7"/>
          <p:cNvSpPr txBox="1">
            <a:spLocks noGrp="1"/>
          </p:cNvSpPr>
          <p:nvPr>
            <p:ph type="ftr" sz="quarter" idx="5"/>
          </p:nvPr>
        </p:nvSpPr>
        <p:spPr>
          <a:xfrm>
            <a:off x="678180" y="7194248"/>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
        <p:nvSpPr>
          <p:cNvPr id="10" name="Rectangle 9"/>
          <p:cNvSpPr/>
          <p:nvPr/>
        </p:nvSpPr>
        <p:spPr>
          <a:xfrm>
            <a:off x="1143000" y="1066800"/>
            <a:ext cx="6629400" cy="523220"/>
          </a:xfrm>
          <a:prstGeom prst="rect">
            <a:avLst/>
          </a:prstGeom>
        </p:spPr>
        <p:txBody>
          <a:bodyPr wrap="square">
            <a:spAutoFit/>
          </a:bodyPr>
          <a:lstStyle/>
          <a:p>
            <a:r>
              <a:rPr lang="en-US" sz="2800" b="1" dirty="0" smtClean="0"/>
              <a:t>Personalized Learning for Teachers</a:t>
            </a:r>
            <a:endParaRPr lang="en-US" sz="2800" dirty="0"/>
          </a:p>
        </p:txBody>
      </p:sp>
      <p:sp>
        <p:nvSpPr>
          <p:cNvPr id="11" name="TextBox 10"/>
          <p:cNvSpPr txBox="1"/>
          <p:nvPr/>
        </p:nvSpPr>
        <p:spPr>
          <a:xfrm>
            <a:off x="1219200" y="1905000"/>
            <a:ext cx="6781800" cy="3524041"/>
          </a:xfrm>
          <a:prstGeom prst="rect">
            <a:avLst/>
          </a:prstGeom>
          <a:noFill/>
        </p:spPr>
        <p:txBody>
          <a:bodyPr wrap="square" rtlCol="0">
            <a:spAutoFit/>
          </a:bodyPr>
          <a:lstStyle/>
          <a:p>
            <a:pPr>
              <a:spcAft>
                <a:spcPts val="600"/>
              </a:spcAft>
            </a:pPr>
            <a:r>
              <a:rPr lang="en-US" sz="2200" dirty="0" smtClean="0"/>
              <a:t>• Workshop </a:t>
            </a:r>
            <a:r>
              <a:rPr lang="en-US" sz="2200" dirty="0"/>
              <a:t>1: What Is Personalized Learning </a:t>
            </a:r>
            <a:endParaRPr lang="en-US" sz="2200" dirty="0" smtClean="0"/>
          </a:p>
          <a:p>
            <a:pPr>
              <a:spcAft>
                <a:spcPts val="600"/>
              </a:spcAft>
            </a:pPr>
            <a:r>
              <a:rPr lang="en-US" sz="2200" dirty="0" smtClean="0"/>
              <a:t>• Workshop </a:t>
            </a:r>
            <a:r>
              <a:rPr lang="en-US" sz="2200" dirty="0"/>
              <a:t>2: Mobile Learning in the 21st Century Classroom </a:t>
            </a:r>
            <a:endParaRPr lang="en-US" sz="2200" dirty="0" smtClean="0"/>
          </a:p>
          <a:p>
            <a:pPr>
              <a:spcAft>
                <a:spcPts val="600"/>
              </a:spcAft>
            </a:pPr>
            <a:r>
              <a:rPr lang="en-US" sz="2200" dirty="0" smtClean="0"/>
              <a:t>• Workshop </a:t>
            </a:r>
            <a:r>
              <a:rPr lang="en-US" sz="2200" dirty="0"/>
              <a:t>3: Instruction and Personalized Learning </a:t>
            </a:r>
            <a:endParaRPr lang="en-US" sz="2200" dirty="0" smtClean="0"/>
          </a:p>
          <a:p>
            <a:pPr>
              <a:spcAft>
                <a:spcPts val="600"/>
              </a:spcAft>
            </a:pPr>
            <a:r>
              <a:rPr lang="en-US" sz="2200" dirty="0" smtClean="0"/>
              <a:t>• Workshop </a:t>
            </a:r>
            <a:r>
              <a:rPr lang="en-US" sz="2200" dirty="0"/>
              <a:t>4: Personalization and Students with Special Needs </a:t>
            </a:r>
            <a:endParaRPr lang="en-US" sz="2200" dirty="0" smtClean="0"/>
          </a:p>
          <a:p>
            <a:pPr>
              <a:spcAft>
                <a:spcPts val="600"/>
              </a:spcAft>
            </a:pPr>
            <a:r>
              <a:rPr lang="en-US" sz="2200" dirty="0" smtClean="0"/>
              <a:t>• Workshop </a:t>
            </a:r>
            <a:r>
              <a:rPr lang="en-US" sz="2200" dirty="0"/>
              <a:t>5: Models of Technology Integration </a:t>
            </a:r>
            <a:endParaRPr lang="en-US" sz="2200" dirty="0" smtClean="0"/>
          </a:p>
          <a:p>
            <a:pPr>
              <a:spcAft>
                <a:spcPts val="600"/>
              </a:spcAft>
            </a:pPr>
            <a:r>
              <a:rPr lang="en-US" sz="2200" dirty="0" smtClean="0"/>
              <a:t>• Workshop </a:t>
            </a:r>
            <a:r>
              <a:rPr lang="en-US" sz="2200" dirty="0"/>
              <a:t>6: Assessment and Personalized Learning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7300" y="1209040"/>
            <a:ext cx="7292340" cy="592983"/>
          </a:xfrm>
          <a:prstGeom prst="rect">
            <a:avLst/>
          </a:prstGeom>
        </p:spPr>
        <p:txBody>
          <a:bodyPr wrap="square" lIns="101882" tIns="50941" rIns="101882" bIns="50941">
            <a:spAutoFit/>
          </a:bodyPr>
          <a:lstStyle/>
          <a:p>
            <a:r>
              <a:rPr lang="en-US" sz="3100" b="1" dirty="0"/>
              <a:t>Sample Teacher Workshop</a:t>
            </a:r>
            <a:endParaRPr lang="en-US" sz="3100" dirty="0"/>
          </a:p>
        </p:txBody>
      </p:sp>
      <p:pic>
        <p:nvPicPr>
          <p:cNvPr id="4" name="Picture 3" descr="Screen Shot 2014-07-30 at 1.3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1986281"/>
            <a:ext cx="9387840" cy="3724599"/>
          </a:xfrm>
          <a:prstGeom prst="rect">
            <a:avLst/>
          </a:prstGeom>
        </p:spPr>
      </p:pic>
    </p:spTree>
    <p:extLst>
      <p:ext uri="{BB962C8B-B14F-4D97-AF65-F5344CB8AC3E}">
        <p14:creationId xmlns:p14="http://schemas.microsoft.com/office/powerpoint/2010/main" val="408208991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5476" y="1036321"/>
            <a:ext cx="1558062" cy="533764"/>
          </a:xfrm>
          <a:prstGeom prst="rect">
            <a:avLst/>
          </a:prstGeom>
        </p:spPr>
        <p:txBody>
          <a:bodyPr wrap="none" lIns="101882" tIns="50941" rIns="101882" bIns="50941">
            <a:spAutoFit/>
          </a:bodyPr>
          <a:lstStyle/>
          <a:p>
            <a:pPr algn="ctr"/>
            <a:r>
              <a:rPr lang="en-US" sz="2800" b="1" dirty="0" smtClean="0"/>
              <a:t>ISTE Blog</a:t>
            </a:r>
            <a:endParaRPr lang="en-US" sz="2800" b="1" dirty="0"/>
          </a:p>
        </p:txBody>
      </p:sp>
      <p:pic>
        <p:nvPicPr>
          <p:cNvPr id="4" name="Picture 3" descr="Screen Shot 2014-08-14 at 12.52.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813560"/>
            <a:ext cx="5029200" cy="5014451"/>
          </a:xfrm>
          <a:prstGeom prst="rect">
            <a:avLst/>
          </a:prstGeom>
        </p:spPr>
      </p:pic>
    </p:spTree>
    <p:extLst>
      <p:ext uri="{BB962C8B-B14F-4D97-AF65-F5344CB8AC3E}">
        <p14:creationId xmlns:p14="http://schemas.microsoft.com/office/powerpoint/2010/main" val="38042730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8284" y="949961"/>
            <a:ext cx="2472450" cy="472209"/>
          </a:xfrm>
          <a:prstGeom prst="rect">
            <a:avLst/>
          </a:prstGeom>
        </p:spPr>
        <p:txBody>
          <a:bodyPr wrap="none" lIns="101882" tIns="50941" rIns="101882" bIns="50941">
            <a:spAutoFit/>
          </a:bodyPr>
          <a:lstStyle/>
          <a:p>
            <a:pPr algn="ctr"/>
            <a:r>
              <a:rPr lang="en-US" sz="2400" b="1" dirty="0" smtClean="0"/>
              <a:t>Core of Education</a:t>
            </a:r>
            <a:endParaRPr lang="en-US" sz="2400" b="1" dirty="0"/>
          </a:p>
        </p:txBody>
      </p:sp>
      <p:pic>
        <p:nvPicPr>
          <p:cNvPr id="2" name="Picture 1" descr="Screen Shot 2014-08-14 at 12.55.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220" y="1554480"/>
            <a:ext cx="6118860" cy="5144419"/>
          </a:xfrm>
          <a:prstGeom prst="rect">
            <a:avLst/>
          </a:prstGeom>
        </p:spPr>
      </p:pic>
    </p:spTree>
    <p:extLst>
      <p:ext uri="{BB962C8B-B14F-4D97-AF65-F5344CB8AC3E}">
        <p14:creationId xmlns:p14="http://schemas.microsoft.com/office/powerpoint/2010/main" val="29328144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sp>
        <p:nvSpPr>
          <p:cNvPr id="7" name="object 7"/>
          <p:cNvSpPr txBox="1">
            <a:spLocks noGrp="1"/>
          </p:cNvSpPr>
          <p:nvPr>
            <p:ph type="ftr" sz="quarter" idx="5"/>
          </p:nvPr>
        </p:nvSpPr>
        <p:spPr>
          <a:xfrm>
            <a:off x="678180" y="7194248"/>
            <a:ext cx="19126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
        <p:nvSpPr>
          <p:cNvPr id="12" name="Rectangle 11"/>
          <p:cNvSpPr/>
          <p:nvPr/>
        </p:nvSpPr>
        <p:spPr>
          <a:xfrm>
            <a:off x="1143000" y="2251770"/>
            <a:ext cx="8382000"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1. V</a:t>
            </a:r>
            <a:r>
              <a:rPr kumimoji="0" lang="en-US" sz="3200" b="0" i="0" u="none" strike="noStrike" kern="0" cap="none" spc="0" normalizeH="0" baseline="0" noProof="0" dirty="0" smtClean="0">
                <a:ln>
                  <a:noFill/>
                </a:ln>
                <a:solidFill>
                  <a:sysClr val="windowText" lastClr="000000"/>
                </a:solidFill>
                <a:effectLst/>
                <a:uLnTx/>
                <a:uFillTx/>
              </a:rPr>
              <a:t>irtual </a:t>
            </a:r>
            <a:r>
              <a:rPr kumimoji="0" lang="en-US" sz="3200" b="0" i="0" u="none" strike="noStrike" kern="0" cap="none" spc="0" normalizeH="0" baseline="0" noProof="0" dirty="0">
                <a:ln>
                  <a:noFill/>
                </a:ln>
                <a:solidFill>
                  <a:sysClr val="windowText" lastClr="000000"/>
                </a:solidFill>
                <a:effectLst/>
                <a:uLnTx/>
                <a:uFillTx/>
              </a:rPr>
              <a:t>webinar with the </a:t>
            </a:r>
            <a:r>
              <a:rPr kumimoji="0" lang="en-US" sz="3200" b="0" i="0" u="none" strike="noStrike" kern="0" cap="none" spc="0" normalizeH="0" baseline="0" noProof="0" dirty="0" smtClean="0">
                <a:ln>
                  <a:noFill/>
                </a:ln>
                <a:solidFill>
                  <a:sysClr val="windowText" lastClr="000000"/>
                </a:solidFill>
                <a:effectLst/>
                <a:uLnTx/>
                <a:uFillTx/>
              </a:rPr>
              <a:t>authors</a:t>
            </a:r>
            <a:endParaRPr kumimoji="0" lang="en-US" sz="3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2</a:t>
            </a:r>
            <a:r>
              <a:rPr kumimoji="0" lang="en-US" sz="3200" b="0" i="0" u="none" strike="noStrike" kern="0" cap="none" spc="0" normalizeH="0" baseline="0" noProof="0" dirty="0">
                <a:ln>
                  <a:noFill/>
                </a:ln>
                <a:solidFill>
                  <a:sysClr val="windowText" lastClr="000000"/>
                </a:solidFill>
                <a:effectLst/>
                <a:uLnTx/>
                <a:uFillTx/>
              </a:rPr>
              <a:t>. Available 1/2 day face-to-face workshop with the authors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endParaRPr>
          </a:p>
        </p:txBody>
      </p:sp>
      <p:sp>
        <p:nvSpPr>
          <p:cNvPr id="13" name="Rectangle 12"/>
          <p:cNvSpPr/>
          <p:nvPr/>
        </p:nvSpPr>
        <p:spPr>
          <a:xfrm>
            <a:off x="1371600" y="1295400"/>
            <a:ext cx="83820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ysClr val="windowText" lastClr="000000"/>
                </a:solidFill>
                <a:effectLst/>
                <a:uLnTx/>
                <a:uFillTx/>
              </a:rPr>
              <a:t>Professional Development Support</a:t>
            </a:r>
            <a:endParaRPr kumimoji="0" lang="en-US" sz="36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1B49A"/>
          </a:solidFill>
        </p:spPr>
        <p:txBody>
          <a:bodyPr wrap="square" lIns="0" tIns="0" rIns="0" bIns="0" rtlCol="0"/>
          <a:lstStyle/>
          <a:p>
            <a:endParaRPr/>
          </a:p>
        </p:txBody>
      </p:sp>
      <p:sp>
        <p:nvSpPr>
          <p:cNvPr id="2" name="Rectangle 1"/>
          <p:cNvSpPr/>
          <p:nvPr/>
        </p:nvSpPr>
        <p:spPr>
          <a:xfrm>
            <a:off x="335280" y="1554480"/>
            <a:ext cx="9471660" cy="1087762"/>
          </a:xfrm>
          <a:prstGeom prst="rect">
            <a:avLst/>
          </a:prstGeom>
        </p:spPr>
        <p:txBody>
          <a:bodyPr wrap="square" lIns="101882" tIns="50941" rIns="101882" bIns="50941">
            <a:spAutoFit/>
          </a:bodyPr>
          <a:lstStyle/>
          <a:p>
            <a:pPr algn="ctr"/>
            <a:r>
              <a:rPr lang="en-US" sz="3200" b="1" dirty="0" smtClean="0"/>
              <a:t>7 </a:t>
            </a:r>
            <a:r>
              <a:rPr lang="en-US" sz="3200" b="1" dirty="0"/>
              <a:t>Things </a:t>
            </a:r>
            <a:r>
              <a:rPr lang="en-US" sz="3200" b="1" dirty="0" smtClean="0"/>
              <a:t>Your Customers Should Know </a:t>
            </a:r>
            <a:r>
              <a:rPr lang="en-US" sz="3200" b="1" dirty="0"/>
              <a:t>about Personalized Learning</a:t>
            </a:r>
            <a:endParaRPr lang="en-US" sz="3200" dirty="0"/>
          </a:p>
        </p:txBody>
      </p:sp>
      <p:sp>
        <p:nvSpPr>
          <p:cNvPr id="3" name="Rectangle 2"/>
          <p:cNvSpPr/>
          <p:nvPr/>
        </p:nvSpPr>
        <p:spPr>
          <a:xfrm>
            <a:off x="419100" y="2723726"/>
            <a:ext cx="9220200" cy="1210872"/>
          </a:xfrm>
          <a:prstGeom prst="rect">
            <a:avLst/>
          </a:prstGeom>
        </p:spPr>
        <p:txBody>
          <a:bodyPr wrap="square" lIns="101882" tIns="50941" rIns="101882" bIns="50941">
            <a:spAutoFit/>
          </a:bodyPr>
          <a:lstStyle/>
          <a:p>
            <a:r>
              <a:rPr lang="en-US" sz="2400" dirty="0"/>
              <a:t> </a:t>
            </a:r>
          </a:p>
          <a:p>
            <a:r>
              <a:rPr lang="en-US" sz="2400" dirty="0" smtClean="0"/>
              <a:t>What </a:t>
            </a:r>
            <a:r>
              <a:rPr lang="en-US" sz="2400" dirty="0"/>
              <a:t>does it take to implement this approach to teaching and learning? </a:t>
            </a:r>
            <a:r>
              <a:rPr lang="en-US" sz="2400" dirty="0" smtClean="0"/>
              <a:t>Here are 7 </a:t>
            </a:r>
            <a:r>
              <a:rPr lang="en-US" sz="2400" dirty="0"/>
              <a:t>things </a:t>
            </a:r>
            <a:r>
              <a:rPr lang="en-US" sz="2400" dirty="0" smtClean="0"/>
              <a:t>to get you thinking about personalized </a:t>
            </a:r>
            <a:r>
              <a:rPr lang="en-US" sz="2400" dirty="0"/>
              <a:t>learning. </a:t>
            </a:r>
          </a:p>
        </p:txBody>
      </p:sp>
    </p:spTree>
    <p:extLst>
      <p:ext uri="{BB962C8B-B14F-4D97-AF65-F5344CB8AC3E}">
        <p14:creationId xmlns:p14="http://schemas.microsoft.com/office/powerpoint/2010/main" val="40185157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04965"/>
            <a:ext cx="10058400" cy="29743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533400"/>
            <a:ext cx="10058400" cy="6111241"/>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lang="en-US" dirty="0"/>
          </a:p>
        </p:txBody>
      </p:sp>
      <p:sp>
        <p:nvSpPr>
          <p:cNvPr id="4" name="object 4"/>
          <p:cNvSpPr txBox="1"/>
          <p:nvPr/>
        </p:nvSpPr>
        <p:spPr>
          <a:xfrm>
            <a:off x="1524000" y="990600"/>
            <a:ext cx="12954000" cy="430887"/>
          </a:xfrm>
          <a:prstGeom prst="rect">
            <a:avLst/>
          </a:prstGeom>
        </p:spPr>
        <p:txBody>
          <a:bodyPr vert="horz" wrap="square" lIns="0" tIns="0" rIns="0" bIns="0" rtlCol="0">
            <a:spAutoFit/>
          </a:bodyPr>
          <a:lstStyle/>
          <a:p>
            <a:pPr marL="239395" marR="5080" indent="-227329">
              <a:lnSpc>
                <a:spcPct val="100000"/>
              </a:lnSpc>
            </a:pPr>
            <a:r>
              <a:rPr lang="en-US" sz="2800" b="1" spc="-5" dirty="0">
                <a:solidFill>
                  <a:srgbClr val="443947"/>
                </a:solidFill>
                <a:latin typeface="Verdana"/>
                <a:cs typeface="Verdana"/>
              </a:rPr>
              <a:t>Keys to Effective </a:t>
            </a:r>
            <a:r>
              <a:rPr lang="en-US" sz="2800" b="1" spc="-5" dirty="0" smtClean="0">
                <a:solidFill>
                  <a:srgbClr val="443947"/>
                </a:solidFill>
                <a:latin typeface="Verdana"/>
                <a:cs typeface="Verdana"/>
              </a:rPr>
              <a:t>Implementation</a:t>
            </a:r>
            <a:endParaRPr lang="en-US" sz="2800" b="1" spc="-5" dirty="0">
              <a:solidFill>
                <a:srgbClr val="443947"/>
              </a:solidFill>
              <a:latin typeface="Verdana"/>
              <a:cs typeface="Verdana"/>
            </a:endParaRPr>
          </a:p>
        </p:txBody>
      </p:sp>
      <p:sp>
        <p:nvSpPr>
          <p:cNvPr id="6" name="object 6"/>
          <p:cNvSpPr txBox="1">
            <a:spLocks noGrp="1"/>
          </p:cNvSpPr>
          <p:nvPr>
            <p:ph type="ftr" sz="quarter" idx="5"/>
          </p:nvPr>
        </p:nvSpPr>
        <p:spPr>
          <a:xfrm>
            <a:off x="678180" y="7194248"/>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
        <p:nvSpPr>
          <p:cNvPr id="8" name="object 4"/>
          <p:cNvSpPr txBox="1"/>
          <p:nvPr/>
        </p:nvSpPr>
        <p:spPr>
          <a:xfrm>
            <a:off x="2438400" y="1524000"/>
            <a:ext cx="12954000" cy="430887"/>
          </a:xfrm>
          <a:prstGeom prst="rect">
            <a:avLst/>
          </a:prstGeom>
        </p:spPr>
        <p:txBody>
          <a:bodyPr vert="horz" wrap="square" lIns="0" tIns="0" rIns="0" bIns="0" rtlCol="0">
            <a:spAutoFit/>
          </a:bodyPr>
          <a:lstStyle/>
          <a:p>
            <a:pPr marL="239395" marR="5080" indent="-227329">
              <a:lnSpc>
                <a:spcPct val="100000"/>
              </a:lnSpc>
            </a:pPr>
            <a:r>
              <a:rPr lang="en-US" sz="2800" b="1" spc="-5" dirty="0">
                <a:solidFill>
                  <a:srgbClr val="443947"/>
                </a:solidFill>
                <a:latin typeface="Verdana"/>
                <a:cs typeface="Verdana"/>
              </a:rPr>
              <a:t>o</a:t>
            </a:r>
            <a:r>
              <a:rPr lang="en-US" sz="2800" b="1" spc="-5" dirty="0" smtClean="0">
                <a:solidFill>
                  <a:srgbClr val="443947"/>
                </a:solidFill>
                <a:latin typeface="Verdana"/>
                <a:cs typeface="Verdana"/>
              </a:rPr>
              <a:t>f Personalized Learning</a:t>
            </a:r>
            <a:endParaRPr lang="en-US" sz="2800" b="1" spc="-5" dirty="0">
              <a:solidFill>
                <a:srgbClr val="443947"/>
              </a:solidFill>
              <a:latin typeface="Verdana"/>
              <a:cs typeface="Verdana"/>
            </a:endParaRPr>
          </a:p>
        </p:txBody>
      </p:sp>
      <p:sp>
        <p:nvSpPr>
          <p:cNvPr id="9" name="object 4"/>
          <p:cNvSpPr txBox="1"/>
          <p:nvPr/>
        </p:nvSpPr>
        <p:spPr>
          <a:xfrm>
            <a:off x="2590800" y="2819400"/>
            <a:ext cx="12954000" cy="3016211"/>
          </a:xfrm>
          <a:prstGeom prst="rect">
            <a:avLst/>
          </a:prstGeom>
        </p:spPr>
        <p:txBody>
          <a:bodyPr vert="horz" wrap="square" lIns="0" tIns="0" rIns="0" bIns="0" rtlCol="0">
            <a:spAutoFit/>
          </a:bodyPr>
          <a:lstStyle/>
          <a:p>
            <a:pPr marL="239395" marR="5080" indent="-227329">
              <a:lnSpc>
                <a:spcPct val="100000"/>
              </a:lnSpc>
            </a:pPr>
            <a:r>
              <a:rPr lang="en-US" sz="2800" spc="-5" dirty="0" smtClean="0">
                <a:solidFill>
                  <a:srgbClr val="443947"/>
                </a:solidFill>
                <a:latin typeface="Verdana"/>
                <a:cs typeface="Verdana"/>
              </a:rPr>
              <a:t>•Leadership </a:t>
            </a:r>
          </a:p>
          <a:p>
            <a:pPr marL="239395" marR="5080" indent="-227329">
              <a:lnSpc>
                <a:spcPct val="100000"/>
              </a:lnSpc>
            </a:pPr>
            <a:endParaRPr lang="en-US" sz="2800" spc="-5" dirty="0">
              <a:solidFill>
                <a:srgbClr val="443947"/>
              </a:solidFill>
              <a:latin typeface="Verdana"/>
              <a:cs typeface="Verdana"/>
            </a:endParaRPr>
          </a:p>
          <a:p>
            <a:pPr marL="239395" marR="5080" indent="-227329">
              <a:lnSpc>
                <a:spcPct val="100000"/>
              </a:lnSpc>
            </a:pPr>
            <a:r>
              <a:rPr lang="en-US" sz="2800" spc="-5" dirty="0" smtClean="0">
                <a:solidFill>
                  <a:srgbClr val="443947"/>
                </a:solidFill>
                <a:latin typeface="Verdana"/>
                <a:cs typeface="Verdana"/>
              </a:rPr>
              <a:t>•Technology policy</a:t>
            </a:r>
          </a:p>
          <a:p>
            <a:pPr marL="239395" marR="5080" indent="-227329">
              <a:lnSpc>
                <a:spcPct val="100000"/>
              </a:lnSpc>
            </a:pPr>
            <a:endParaRPr lang="en-US" sz="2800" spc="-5" dirty="0">
              <a:solidFill>
                <a:srgbClr val="443947"/>
              </a:solidFill>
              <a:latin typeface="Verdana"/>
              <a:cs typeface="Verdana"/>
            </a:endParaRPr>
          </a:p>
          <a:p>
            <a:pPr marL="239395" marR="5080" indent="-227329">
              <a:lnSpc>
                <a:spcPct val="100000"/>
              </a:lnSpc>
            </a:pPr>
            <a:r>
              <a:rPr lang="en-US" sz="2800" spc="-5" dirty="0" smtClean="0">
                <a:solidFill>
                  <a:srgbClr val="443947"/>
                </a:solidFill>
                <a:latin typeface="Verdana"/>
                <a:cs typeface="Verdana"/>
              </a:rPr>
              <a:t>• Collaborative planning</a:t>
            </a:r>
          </a:p>
          <a:p>
            <a:pPr marL="239395" marR="5080" indent="-227329">
              <a:lnSpc>
                <a:spcPct val="100000"/>
              </a:lnSpc>
            </a:pPr>
            <a:endParaRPr lang="en-US" sz="2800" spc="-5" dirty="0">
              <a:solidFill>
                <a:srgbClr val="443947"/>
              </a:solidFill>
              <a:latin typeface="Verdana"/>
              <a:cs typeface="Verdana"/>
            </a:endParaRPr>
          </a:p>
          <a:p>
            <a:pPr marL="239395" marR="5080" indent="-227329">
              <a:lnSpc>
                <a:spcPct val="100000"/>
              </a:lnSpc>
            </a:pPr>
            <a:r>
              <a:rPr lang="en-US" sz="2800" spc="-5" dirty="0" smtClean="0">
                <a:solidFill>
                  <a:srgbClr val="443947"/>
                </a:solidFill>
                <a:latin typeface="Verdana"/>
                <a:cs typeface="Verdana"/>
              </a:rPr>
              <a:t>• Professional </a:t>
            </a:r>
            <a:r>
              <a:rPr lang="en-US" sz="2800" spc="-5" dirty="0">
                <a:solidFill>
                  <a:srgbClr val="443947"/>
                </a:solidFill>
                <a:latin typeface="Verdana"/>
                <a:cs typeface="Verdana"/>
              </a:rPr>
              <a:t>development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2" name="Rectangle 1"/>
          <p:cNvSpPr/>
          <p:nvPr/>
        </p:nvSpPr>
        <p:spPr>
          <a:xfrm>
            <a:off x="251460" y="1554480"/>
            <a:ext cx="9723120" cy="841541"/>
          </a:xfrm>
          <a:prstGeom prst="rect">
            <a:avLst/>
          </a:prstGeom>
        </p:spPr>
        <p:txBody>
          <a:bodyPr wrap="square" lIns="101882" tIns="50941" rIns="101882" bIns="50941">
            <a:spAutoFit/>
          </a:bodyPr>
          <a:lstStyle/>
          <a:p>
            <a:pPr algn="ctr"/>
            <a:r>
              <a:rPr lang="en-US" sz="2400" b="1" dirty="0"/>
              <a:t>1. Personalized learning is a 21st century form of differentiation, refreshed with technology.</a:t>
            </a:r>
            <a:endParaRPr lang="en-US" sz="2400" dirty="0"/>
          </a:p>
        </p:txBody>
      </p:sp>
      <p:sp>
        <p:nvSpPr>
          <p:cNvPr id="3" name="Rectangle 2"/>
          <p:cNvSpPr/>
          <p:nvPr/>
        </p:nvSpPr>
        <p:spPr>
          <a:xfrm>
            <a:off x="419100" y="3067996"/>
            <a:ext cx="9486900" cy="1580204"/>
          </a:xfrm>
          <a:prstGeom prst="rect">
            <a:avLst/>
          </a:prstGeom>
        </p:spPr>
        <p:txBody>
          <a:bodyPr wrap="square" lIns="101882" tIns="50941" rIns="101882" bIns="50941">
            <a:spAutoFit/>
          </a:bodyPr>
          <a:lstStyle/>
          <a:p>
            <a:r>
              <a:rPr lang="en-US" sz="2400" dirty="0"/>
              <a:t>Personalized learning is an approach to instruction where students make choices about what and how they learn while developing self-direction skills and feelings of self-efficacy. The 21st century twist is that technology makes the whole process easier, more viable and more exciting.</a:t>
            </a:r>
          </a:p>
        </p:txBody>
      </p:sp>
    </p:spTree>
    <p:extLst>
      <p:ext uri="{BB962C8B-B14F-4D97-AF65-F5344CB8AC3E}">
        <p14:creationId xmlns:p14="http://schemas.microsoft.com/office/powerpoint/2010/main" val="312365951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1B49A"/>
          </a:solidFill>
        </p:spPr>
        <p:txBody>
          <a:bodyPr wrap="square" lIns="0" tIns="0" rIns="0" bIns="0" rtlCol="0"/>
          <a:lstStyle/>
          <a:p>
            <a:endParaRPr/>
          </a:p>
        </p:txBody>
      </p:sp>
      <p:sp>
        <p:nvSpPr>
          <p:cNvPr id="2" name="Rectangle 1"/>
          <p:cNvSpPr/>
          <p:nvPr/>
        </p:nvSpPr>
        <p:spPr>
          <a:xfrm>
            <a:off x="586740" y="1554481"/>
            <a:ext cx="9723120" cy="472209"/>
          </a:xfrm>
          <a:prstGeom prst="rect">
            <a:avLst/>
          </a:prstGeom>
        </p:spPr>
        <p:txBody>
          <a:bodyPr wrap="square" lIns="101882" tIns="50941" rIns="101882" bIns="50941">
            <a:spAutoFit/>
          </a:bodyPr>
          <a:lstStyle/>
          <a:p>
            <a:r>
              <a:rPr lang="en-US" sz="2400" b="1" dirty="0"/>
              <a:t>2</a:t>
            </a:r>
            <a:r>
              <a:rPr lang="en-US" sz="2400" b="1" dirty="0" smtClean="0"/>
              <a:t>. </a:t>
            </a:r>
            <a:r>
              <a:rPr lang="en-US" sz="2400" b="1" dirty="0"/>
              <a:t>Personalized learning focuses on academic standards</a:t>
            </a:r>
            <a:endParaRPr lang="en-US" sz="2400" dirty="0"/>
          </a:p>
        </p:txBody>
      </p:sp>
      <p:sp>
        <p:nvSpPr>
          <p:cNvPr id="3" name="Rectangle 2"/>
          <p:cNvSpPr/>
          <p:nvPr/>
        </p:nvSpPr>
        <p:spPr>
          <a:xfrm>
            <a:off x="419100" y="2292925"/>
            <a:ext cx="9220200" cy="2318868"/>
          </a:xfrm>
          <a:prstGeom prst="rect">
            <a:avLst/>
          </a:prstGeom>
        </p:spPr>
        <p:txBody>
          <a:bodyPr wrap="square" lIns="101882" tIns="50941" rIns="101882" bIns="50941">
            <a:spAutoFit/>
          </a:bodyPr>
          <a:lstStyle/>
          <a:p>
            <a:r>
              <a:rPr lang="en-US" sz="2400" dirty="0"/>
              <a:t>Personalized learning doesn’t mean that students just learn whatever appeals to them. They still have to demonstrate that they’ve met academic standards, but they don’t all have to learn or demonstrate their learning in the same way. Personalized instruction finds spaces within the required content for students to make choices, pursue their own interests and talents, and address areas where they are struggling.</a:t>
            </a:r>
          </a:p>
        </p:txBody>
      </p:sp>
    </p:spTree>
    <p:extLst>
      <p:ext uri="{BB962C8B-B14F-4D97-AF65-F5344CB8AC3E}">
        <p14:creationId xmlns:p14="http://schemas.microsoft.com/office/powerpoint/2010/main" val="401938885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2" name="Rectangle 1"/>
          <p:cNvSpPr/>
          <p:nvPr/>
        </p:nvSpPr>
        <p:spPr>
          <a:xfrm>
            <a:off x="586740" y="1554481"/>
            <a:ext cx="9723120" cy="472209"/>
          </a:xfrm>
          <a:prstGeom prst="rect">
            <a:avLst/>
          </a:prstGeom>
        </p:spPr>
        <p:txBody>
          <a:bodyPr wrap="square" lIns="101882" tIns="50941" rIns="101882" bIns="50941">
            <a:spAutoFit/>
          </a:bodyPr>
          <a:lstStyle/>
          <a:p>
            <a:r>
              <a:rPr lang="en-US" sz="2400" b="1" dirty="0" smtClean="0"/>
              <a:t>3. </a:t>
            </a:r>
            <a:r>
              <a:rPr lang="en-US" sz="2400" b="1" dirty="0"/>
              <a:t>Students are already personalizing their own learning.</a:t>
            </a:r>
            <a:endParaRPr lang="en-US" sz="2400" dirty="0"/>
          </a:p>
        </p:txBody>
      </p:sp>
      <p:sp>
        <p:nvSpPr>
          <p:cNvPr id="3" name="Rectangle 2"/>
          <p:cNvSpPr/>
          <p:nvPr/>
        </p:nvSpPr>
        <p:spPr>
          <a:xfrm>
            <a:off x="419100" y="2292925"/>
            <a:ext cx="9220200" cy="3426864"/>
          </a:xfrm>
          <a:prstGeom prst="rect">
            <a:avLst/>
          </a:prstGeom>
        </p:spPr>
        <p:txBody>
          <a:bodyPr wrap="square" lIns="101882" tIns="50941" rIns="101882" bIns="50941">
            <a:spAutoFit/>
          </a:bodyPr>
          <a:lstStyle/>
          <a:p>
            <a:r>
              <a:rPr lang="en-US" sz="2400" dirty="0"/>
              <a:t>On their own, students are already using social networks to collaborate on school projects, get homework help on the Internet, create projects with mobile apps, and find tutorials to help them catch up or move ahead with content and technology skills. How students are encouraged to use technology in the classroom, though, lags behind the ways they use it in their lives. Students expect to be able to learn on the go, any time, and anywhere. But they need the direction that teachers provide to get the most value out of their digital experiences. Personalized learning accomplishes that goal.</a:t>
            </a:r>
          </a:p>
        </p:txBody>
      </p:sp>
    </p:spTree>
    <p:extLst>
      <p:ext uri="{BB962C8B-B14F-4D97-AF65-F5344CB8AC3E}">
        <p14:creationId xmlns:p14="http://schemas.microsoft.com/office/powerpoint/2010/main" val="33943762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1B49A"/>
          </a:solidFill>
        </p:spPr>
        <p:txBody>
          <a:bodyPr wrap="square" lIns="0" tIns="0" rIns="0" bIns="0" rtlCol="0"/>
          <a:lstStyle/>
          <a:p>
            <a:endParaRPr/>
          </a:p>
        </p:txBody>
      </p:sp>
      <p:sp>
        <p:nvSpPr>
          <p:cNvPr id="2" name="Rectangle 1"/>
          <p:cNvSpPr/>
          <p:nvPr/>
        </p:nvSpPr>
        <p:spPr>
          <a:xfrm>
            <a:off x="335280" y="1554481"/>
            <a:ext cx="9723120" cy="841541"/>
          </a:xfrm>
          <a:prstGeom prst="rect">
            <a:avLst/>
          </a:prstGeom>
        </p:spPr>
        <p:txBody>
          <a:bodyPr wrap="square" lIns="101882" tIns="50941" rIns="101882" bIns="50941">
            <a:spAutoFit/>
          </a:bodyPr>
          <a:lstStyle/>
          <a:p>
            <a:pPr algn="ctr"/>
            <a:r>
              <a:rPr lang="en-US" sz="2400" b="1" dirty="0" smtClean="0"/>
              <a:t>4. </a:t>
            </a:r>
            <a:r>
              <a:rPr lang="en-US" sz="2400" b="1" dirty="0"/>
              <a:t>Personalized learning is not a curriculum or a program, but a way of thinking about teaching and learning that can transform classrooms.</a:t>
            </a:r>
            <a:endParaRPr lang="en-US" sz="2400" dirty="0"/>
          </a:p>
        </p:txBody>
      </p:sp>
      <p:sp>
        <p:nvSpPr>
          <p:cNvPr id="3" name="Rectangle 2"/>
          <p:cNvSpPr/>
          <p:nvPr/>
        </p:nvSpPr>
        <p:spPr>
          <a:xfrm>
            <a:off x="419100" y="2904463"/>
            <a:ext cx="9220200" cy="2318868"/>
          </a:xfrm>
          <a:prstGeom prst="rect">
            <a:avLst/>
          </a:prstGeom>
        </p:spPr>
        <p:txBody>
          <a:bodyPr wrap="square" lIns="101882" tIns="50941" rIns="101882" bIns="50941">
            <a:spAutoFit/>
          </a:bodyPr>
          <a:lstStyle/>
          <a:p>
            <a:r>
              <a:rPr lang="en-US" sz="2400" dirty="0"/>
              <a:t>Technology integration models such as blended, flipped, online, and mobile learning all incorporate aspects of personalized learning in the way that they use Internet connectivity and mobile devices to meet the individual needs of students. The key to personalization is the design of learning experiences that place the student, rather than the teacher, at the center of the learning process.</a:t>
            </a:r>
          </a:p>
        </p:txBody>
      </p:sp>
    </p:spTree>
    <p:extLst>
      <p:ext uri="{BB962C8B-B14F-4D97-AF65-F5344CB8AC3E}">
        <p14:creationId xmlns:p14="http://schemas.microsoft.com/office/powerpoint/2010/main" val="420451414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2" name="Rectangle 1"/>
          <p:cNvSpPr/>
          <p:nvPr/>
        </p:nvSpPr>
        <p:spPr>
          <a:xfrm>
            <a:off x="586740" y="1554481"/>
            <a:ext cx="9723120" cy="472209"/>
          </a:xfrm>
          <a:prstGeom prst="rect">
            <a:avLst/>
          </a:prstGeom>
        </p:spPr>
        <p:txBody>
          <a:bodyPr wrap="square" lIns="101882" tIns="50941" rIns="101882" bIns="50941">
            <a:spAutoFit/>
          </a:bodyPr>
          <a:lstStyle/>
          <a:p>
            <a:r>
              <a:rPr lang="en-US" sz="2400" b="1" dirty="0"/>
              <a:t>5</a:t>
            </a:r>
            <a:r>
              <a:rPr lang="en-US" sz="2400" b="1" dirty="0" smtClean="0"/>
              <a:t>. </a:t>
            </a:r>
            <a:r>
              <a:rPr lang="en-US" sz="2400" b="1" dirty="0"/>
              <a:t>Technology is a critical tool for personalizing learning</a:t>
            </a:r>
            <a:endParaRPr lang="en-US" sz="2400" dirty="0"/>
          </a:p>
        </p:txBody>
      </p:sp>
      <p:sp>
        <p:nvSpPr>
          <p:cNvPr id="3" name="Rectangle 2"/>
          <p:cNvSpPr/>
          <p:nvPr/>
        </p:nvSpPr>
        <p:spPr>
          <a:xfrm>
            <a:off x="419100" y="2292926"/>
            <a:ext cx="9220200" cy="2688200"/>
          </a:xfrm>
          <a:prstGeom prst="rect">
            <a:avLst/>
          </a:prstGeom>
        </p:spPr>
        <p:txBody>
          <a:bodyPr wrap="square" lIns="101882" tIns="50941" rIns="101882" bIns="50941">
            <a:spAutoFit/>
          </a:bodyPr>
          <a:lstStyle/>
          <a:p>
            <a:r>
              <a:rPr lang="en-US" sz="2400" dirty="0"/>
              <a:t>With the proliferation of online tools and apps, students can show what they have learned in dozens of creative ways, such as through video, audio, or animation. Where learning expectations are rigorous and clearly defined, digital tools not only allow students to meet standards as they personalize their learning experiences, they also prepare them for school, life, and careers outside the classroom.</a:t>
            </a:r>
          </a:p>
          <a:p>
            <a:endParaRPr lang="en-US" sz="2400" dirty="0"/>
          </a:p>
        </p:txBody>
      </p:sp>
    </p:spTree>
    <p:extLst>
      <p:ext uri="{BB962C8B-B14F-4D97-AF65-F5344CB8AC3E}">
        <p14:creationId xmlns:p14="http://schemas.microsoft.com/office/powerpoint/2010/main" val="11153170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1B49A"/>
          </a:solidFill>
        </p:spPr>
        <p:txBody>
          <a:bodyPr wrap="square" lIns="0" tIns="0" rIns="0" bIns="0" rtlCol="0"/>
          <a:lstStyle/>
          <a:p>
            <a:endParaRPr/>
          </a:p>
        </p:txBody>
      </p:sp>
      <p:sp>
        <p:nvSpPr>
          <p:cNvPr id="2" name="Rectangle 1"/>
          <p:cNvSpPr/>
          <p:nvPr/>
        </p:nvSpPr>
        <p:spPr>
          <a:xfrm>
            <a:off x="586740" y="1554481"/>
            <a:ext cx="9723120" cy="472209"/>
          </a:xfrm>
          <a:prstGeom prst="rect">
            <a:avLst/>
          </a:prstGeom>
        </p:spPr>
        <p:txBody>
          <a:bodyPr wrap="square" lIns="101882" tIns="50941" rIns="101882" bIns="50941">
            <a:spAutoFit/>
          </a:bodyPr>
          <a:lstStyle/>
          <a:p>
            <a:r>
              <a:rPr lang="en-US" sz="2400" b="1" dirty="0"/>
              <a:t>6</a:t>
            </a:r>
            <a:r>
              <a:rPr lang="en-US" sz="2400" b="1" dirty="0" smtClean="0"/>
              <a:t>. </a:t>
            </a:r>
            <a:r>
              <a:rPr lang="en-US" sz="2400" b="1" dirty="0"/>
              <a:t>Personalized learning can transform teaching</a:t>
            </a:r>
            <a:endParaRPr lang="en-US" sz="2400" dirty="0"/>
          </a:p>
        </p:txBody>
      </p:sp>
      <p:sp>
        <p:nvSpPr>
          <p:cNvPr id="3" name="Rectangle 2"/>
          <p:cNvSpPr/>
          <p:nvPr/>
        </p:nvSpPr>
        <p:spPr>
          <a:xfrm>
            <a:off x="419100" y="2292926"/>
            <a:ext cx="9220200" cy="2688200"/>
          </a:xfrm>
          <a:prstGeom prst="rect">
            <a:avLst/>
          </a:prstGeom>
        </p:spPr>
        <p:txBody>
          <a:bodyPr wrap="square" lIns="101882" tIns="50941" rIns="101882" bIns="50941">
            <a:spAutoFit/>
          </a:bodyPr>
          <a:lstStyle/>
          <a:p>
            <a:r>
              <a:rPr lang="en-US" sz="2400" dirty="0"/>
              <a:t>The focus in the classroom shifts from emphasizing teacher performance and classroom control to the creation of an environment where students can take risks, collaborate, and learn while completing meaningful, complex tasks. Teachers in personalized classrooms are facilitators who know what their students need and organize activities that help them acquire understanding of content through discovery, application, and reflection. </a:t>
            </a:r>
          </a:p>
        </p:txBody>
      </p:sp>
    </p:spTree>
    <p:extLst>
      <p:ext uri="{BB962C8B-B14F-4D97-AF65-F5344CB8AC3E}">
        <p14:creationId xmlns:p14="http://schemas.microsoft.com/office/powerpoint/2010/main" val="243427526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sp>
        <p:nvSpPr>
          <p:cNvPr id="2" name="Rectangle 1"/>
          <p:cNvSpPr/>
          <p:nvPr/>
        </p:nvSpPr>
        <p:spPr>
          <a:xfrm>
            <a:off x="586740" y="1554481"/>
            <a:ext cx="9723120" cy="472209"/>
          </a:xfrm>
          <a:prstGeom prst="rect">
            <a:avLst/>
          </a:prstGeom>
        </p:spPr>
        <p:txBody>
          <a:bodyPr wrap="square" lIns="101882" tIns="50941" rIns="101882" bIns="50941">
            <a:spAutoFit/>
          </a:bodyPr>
          <a:lstStyle/>
          <a:p>
            <a:r>
              <a:rPr lang="en-US" sz="2400" b="1" dirty="0"/>
              <a:t>7</a:t>
            </a:r>
            <a:r>
              <a:rPr lang="en-US" sz="2400" b="1" dirty="0" smtClean="0"/>
              <a:t>. </a:t>
            </a:r>
            <a:r>
              <a:rPr lang="en-US" sz="2400" b="1" dirty="0"/>
              <a:t>Personalizing learning is worth the effort</a:t>
            </a:r>
            <a:endParaRPr lang="en-US" sz="2400" dirty="0"/>
          </a:p>
        </p:txBody>
      </p:sp>
      <p:sp>
        <p:nvSpPr>
          <p:cNvPr id="3" name="Rectangle 2"/>
          <p:cNvSpPr/>
          <p:nvPr/>
        </p:nvSpPr>
        <p:spPr>
          <a:xfrm>
            <a:off x="419100" y="2292925"/>
            <a:ext cx="9220200" cy="2318868"/>
          </a:xfrm>
          <a:prstGeom prst="rect">
            <a:avLst/>
          </a:prstGeom>
        </p:spPr>
        <p:txBody>
          <a:bodyPr wrap="square" lIns="101882" tIns="50941" rIns="101882" bIns="50941">
            <a:spAutoFit/>
          </a:bodyPr>
          <a:lstStyle/>
          <a:p>
            <a:r>
              <a:rPr lang="en-US" sz="2400" dirty="0"/>
              <a:t>When teachers thoughtfully plan lessons and projects that give students options and make expectations clear and rigorous, they create engaging, personalized learning experiences. And when principals support teachers with the technology they need, personalized learning can flourish and realize its potential. And all students can benefit from their efforts.</a:t>
            </a:r>
          </a:p>
        </p:txBody>
      </p:sp>
    </p:spTree>
    <p:extLst>
      <p:ext uri="{BB962C8B-B14F-4D97-AF65-F5344CB8AC3E}">
        <p14:creationId xmlns:p14="http://schemas.microsoft.com/office/powerpoint/2010/main" val="313577799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8180" y="332697"/>
            <a:ext cx="1423670" cy="276860"/>
          </a:xfrm>
          <a:prstGeom prst="rect">
            <a:avLst/>
          </a:prstGeom>
        </p:spPr>
        <p:txBody>
          <a:bodyPr vert="horz" wrap="square" lIns="0" tIns="0" rIns="0" bIns="0" rtlCol="0">
            <a:spAutoFit/>
          </a:bodyPr>
          <a:lstStyle/>
          <a:p>
            <a:pPr marL="12700" marR="5080">
              <a:lnSpc>
                <a:spcPct val="100000"/>
              </a:lnSpc>
            </a:pPr>
            <a:r>
              <a:rPr sz="900" spc="-5" dirty="0">
                <a:solidFill>
                  <a:srgbClr val="7D868C"/>
                </a:solidFill>
                <a:latin typeface="Verdana"/>
                <a:cs typeface="Verdana"/>
              </a:rPr>
              <a:t>Thi</a:t>
            </a:r>
            <a:r>
              <a:rPr sz="900" dirty="0">
                <a:solidFill>
                  <a:srgbClr val="7D868C"/>
                </a:solidFill>
                <a:latin typeface="Verdana"/>
                <a:cs typeface="Verdana"/>
              </a:rPr>
              <a:t>s </a:t>
            </a:r>
            <a:r>
              <a:rPr sz="900" spc="-5" dirty="0">
                <a:solidFill>
                  <a:srgbClr val="7D868C"/>
                </a:solidFill>
                <a:latin typeface="Verdana"/>
                <a:cs typeface="Verdana"/>
              </a:rPr>
              <a:t>resource </a:t>
            </a:r>
            <a:r>
              <a:rPr sz="900" spc="-10" dirty="0">
                <a:solidFill>
                  <a:srgbClr val="7D868C"/>
                </a:solidFill>
                <a:latin typeface="Verdana"/>
                <a:cs typeface="Verdana"/>
              </a:rPr>
              <a:t>sponsored</a:t>
            </a:r>
            <a:r>
              <a:rPr sz="900" spc="-5" dirty="0">
                <a:solidFill>
                  <a:srgbClr val="7D868C"/>
                </a:solidFill>
                <a:latin typeface="Verdana"/>
                <a:cs typeface="Verdana"/>
              </a:rPr>
              <a:t> b</a:t>
            </a:r>
            <a:r>
              <a:rPr sz="900" spc="-10" dirty="0">
                <a:solidFill>
                  <a:srgbClr val="7D868C"/>
                </a:solidFill>
                <a:latin typeface="Verdana"/>
                <a:cs typeface="Verdana"/>
              </a:rPr>
              <a:t>y</a:t>
            </a:r>
            <a:r>
              <a:rPr sz="900" dirty="0">
                <a:solidFill>
                  <a:srgbClr val="7D868C"/>
                </a:solidFill>
                <a:latin typeface="Verdana"/>
                <a:cs typeface="Verdana"/>
              </a:rPr>
              <a:t> </a:t>
            </a:r>
            <a:r>
              <a:rPr sz="900" spc="-5" dirty="0">
                <a:solidFill>
                  <a:srgbClr val="7D868C"/>
                </a:solidFill>
                <a:latin typeface="Verdana"/>
                <a:cs typeface="Verdana"/>
              </a:rPr>
              <a:t>Intel </a:t>
            </a:r>
            <a:r>
              <a:rPr sz="900" spc="-10" dirty="0">
                <a:solidFill>
                  <a:srgbClr val="7D868C"/>
                </a:solidFill>
                <a:latin typeface="Verdana"/>
                <a:cs typeface="Verdana"/>
              </a:rPr>
              <a:t>Education</a:t>
            </a:r>
            <a:endParaRPr sz="900">
              <a:latin typeface="Verdana"/>
              <a:cs typeface="Verdana"/>
            </a:endParaRPr>
          </a:p>
        </p:txBody>
      </p:sp>
      <p:sp>
        <p:nvSpPr>
          <p:cNvPr id="4" name="object 4"/>
          <p:cNvSpPr txBox="1">
            <a:spLocks noGrp="1"/>
          </p:cNvSpPr>
          <p:nvPr>
            <p:ph type="ftr" sz="quarter" idx="5"/>
          </p:nvPr>
        </p:nvSpPr>
        <p:spPr>
          <a:xfrm>
            <a:off x="678180" y="7194248"/>
            <a:ext cx="20650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
        <p:nvSpPr>
          <p:cNvPr id="3" name="object 3"/>
          <p:cNvSpPr txBox="1"/>
          <p:nvPr/>
        </p:nvSpPr>
        <p:spPr>
          <a:xfrm>
            <a:off x="1328122" y="2806663"/>
            <a:ext cx="7396480" cy="492443"/>
          </a:xfrm>
          <a:prstGeom prst="rect">
            <a:avLst/>
          </a:prstGeom>
        </p:spPr>
        <p:txBody>
          <a:bodyPr vert="horz" wrap="square" lIns="0" tIns="0" rIns="0" bIns="0" rtlCol="0">
            <a:spAutoFit/>
          </a:bodyPr>
          <a:lstStyle/>
          <a:p>
            <a:pPr marL="997585" marR="1013460" algn="ctr">
              <a:lnSpc>
                <a:spcPct val="100000"/>
              </a:lnSpc>
            </a:pPr>
            <a:r>
              <a:rPr lang="en-US" sz="3200" b="1" spc="-5" dirty="0" smtClean="0">
                <a:solidFill>
                  <a:srgbClr val="443947"/>
                </a:solidFill>
                <a:latin typeface="Verdana"/>
                <a:cs typeface="Verdana"/>
              </a:rPr>
              <a:t>Thank You!</a:t>
            </a:r>
            <a:endParaRPr sz="18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0220" y="6390640"/>
            <a:ext cx="6537960" cy="453458"/>
          </a:xfrm>
          <a:prstGeom prst="rect">
            <a:avLst/>
          </a:prstGeom>
        </p:spPr>
        <p:txBody>
          <a:bodyPr wrap="square" lIns="101882" tIns="50941" rIns="101882" bIns="50941">
            <a:spAutoFit/>
          </a:bodyPr>
          <a:lstStyle/>
          <a:p>
            <a:r>
              <a:rPr lang="en-US" sz="1100" dirty="0"/>
              <a:t>Percentage of respondents reporting improvement GREAVES, ET AL., 2010, PROJECT RED. Reprinted courtesy of the publisher.</a:t>
            </a:r>
          </a:p>
        </p:txBody>
      </p:sp>
      <p:sp>
        <p:nvSpPr>
          <p:cNvPr id="2" name="Rectangle 1"/>
          <p:cNvSpPr/>
          <p:nvPr/>
        </p:nvSpPr>
        <p:spPr>
          <a:xfrm>
            <a:off x="754380" y="1813561"/>
            <a:ext cx="8549640" cy="2546338"/>
          </a:xfrm>
          <a:prstGeom prst="rect">
            <a:avLst/>
          </a:prstGeom>
        </p:spPr>
        <p:txBody>
          <a:bodyPr wrap="square" lIns="101882" tIns="50941" rIns="101882" bIns="50941">
            <a:spAutoFit/>
          </a:bodyPr>
          <a:lstStyle/>
          <a:p>
            <a:r>
              <a:rPr lang="en-US" sz="2200" dirty="0"/>
              <a:t>Research conducted by Project RED (2010) found that educational technology has the most impact when it is fully integrated into every aspect of the learning experience. When students have one-to-one computers available and numerous opportunities to creatively demonstrate their learning and stretch their minds, they achieve far beyond the achievement levels attained when they all follow the same path at the same rate.</a:t>
            </a:r>
          </a:p>
        </p:txBody>
      </p:sp>
    </p:spTree>
    <p:extLst>
      <p:ext uri="{BB962C8B-B14F-4D97-AF65-F5344CB8AC3E}">
        <p14:creationId xmlns:p14="http://schemas.microsoft.com/office/powerpoint/2010/main" val="23429459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7300" y="1209040"/>
            <a:ext cx="7292340" cy="592983"/>
          </a:xfrm>
          <a:prstGeom prst="rect">
            <a:avLst/>
          </a:prstGeom>
          <a:noFill/>
        </p:spPr>
        <p:txBody>
          <a:bodyPr wrap="square" lIns="101882" tIns="50941" rIns="101882" bIns="50941" rtlCol="0">
            <a:spAutoFit/>
          </a:bodyPr>
          <a:lstStyle/>
          <a:p>
            <a:r>
              <a:rPr lang="en-US" sz="3100" b="1" i="1" dirty="0"/>
              <a:t>Personalized Learning</a:t>
            </a:r>
            <a:endParaRPr lang="en-US" sz="3100" dirty="0"/>
          </a:p>
        </p:txBody>
      </p:sp>
      <p:pic>
        <p:nvPicPr>
          <p:cNvPr id="4" name="Picture 3" descr="Description: Macintosh HD:private:var:folders:fw:6pqkf8ls5q3c888lpr9q_svr0000gn:T:TemporaryItems:chart-3.6.png"/>
          <p:cNvPicPr/>
          <p:nvPr/>
        </p:nvPicPr>
        <p:blipFill>
          <a:blip r:embed="rId2">
            <a:extLst>
              <a:ext uri="{28A0092B-C50C-407E-A947-70E740481C1C}">
                <a14:useLocalDpi xmlns:a14="http://schemas.microsoft.com/office/drawing/2010/main" val="0"/>
              </a:ext>
            </a:extLst>
          </a:blip>
          <a:srcRect/>
          <a:stretch>
            <a:fillRect/>
          </a:stretch>
        </p:blipFill>
        <p:spPr bwMode="auto">
          <a:xfrm>
            <a:off x="1760220" y="1899920"/>
            <a:ext cx="6537960" cy="4202853"/>
          </a:xfrm>
          <a:prstGeom prst="rect">
            <a:avLst/>
          </a:prstGeom>
          <a:noFill/>
          <a:ln>
            <a:noFill/>
          </a:ln>
        </p:spPr>
      </p:pic>
      <p:sp>
        <p:nvSpPr>
          <p:cNvPr id="3" name="Rectangle 2"/>
          <p:cNvSpPr/>
          <p:nvPr/>
        </p:nvSpPr>
        <p:spPr>
          <a:xfrm>
            <a:off x="1760220" y="6390640"/>
            <a:ext cx="6537960" cy="453458"/>
          </a:xfrm>
          <a:prstGeom prst="rect">
            <a:avLst/>
          </a:prstGeom>
        </p:spPr>
        <p:txBody>
          <a:bodyPr wrap="square" lIns="101882" tIns="50941" rIns="101882" bIns="50941">
            <a:spAutoFit/>
          </a:bodyPr>
          <a:lstStyle/>
          <a:p>
            <a:r>
              <a:rPr lang="en-US" sz="1100" dirty="0"/>
              <a:t>Percentage of respondents reporting improvement GREAVES, ET AL., 2010, PROJECT RED. Reprinted courtesy of the publisher.</a:t>
            </a:r>
          </a:p>
        </p:txBody>
      </p:sp>
    </p:spTree>
    <p:extLst>
      <p:ext uri="{BB962C8B-B14F-4D97-AF65-F5344CB8AC3E}">
        <p14:creationId xmlns:p14="http://schemas.microsoft.com/office/powerpoint/2010/main" val="42175590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359"/>
            <a:ext cx="10058400" cy="5962015"/>
          </a:xfrm>
          <a:custGeom>
            <a:avLst/>
            <a:gdLst/>
            <a:ahLst/>
            <a:cxnLst/>
            <a:rect l="l" t="t" r="r" b="b"/>
            <a:pathLst>
              <a:path w="10058400" h="5962015">
                <a:moveTo>
                  <a:pt x="0" y="0"/>
                </a:moveTo>
                <a:lnTo>
                  <a:pt x="0" y="5961888"/>
                </a:lnTo>
                <a:lnTo>
                  <a:pt x="10058400" y="5961888"/>
                </a:lnTo>
                <a:lnTo>
                  <a:pt x="10058400" y="0"/>
                </a:lnTo>
                <a:lnTo>
                  <a:pt x="0" y="0"/>
                </a:lnTo>
                <a:close/>
              </a:path>
            </a:pathLst>
          </a:custGeom>
          <a:solidFill>
            <a:srgbClr val="97ADB1"/>
          </a:solidFill>
        </p:spPr>
        <p:txBody>
          <a:bodyPr wrap="square" lIns="0" tIns="0" rIns="0" bIns="0" rtlCol="0"/>
          <a:lstStyle/>
          <a:p>
            <a:endParaRPr/>
          </a:p>
        </p:txBody>
      </p:sp>
      <p:sp>
        <p:nvSpPr>
          <p:cNvPr id="4" name="object 4"/>
          <p:cNvSpPr txBox="1"/>
          <p:nvPr/>
        </p:nvSpPr>
        <p:spPr>
          <a:xfrm>
            <a:off x="4449135" y="1923227"/>
            <a:ext cx="1195070" cy="317500"/>
          </a:xfrm>
          <a:prstGeom prst="rect">
            <a:avLst/>
          </a:prstGeom>
        </p:spPr>
        <p:txBody>
          <a:bodyPr vert="horz" wrap="square" lIns="0" tIns="0" rIns="0" bIns="0" rtlCol="0">
            <a:spAutoFit/>
          </a:bodyPr>
          <a:lstStyle/>
          <a:p>
            <a:pPr marL="12700">
              <a:lnSpc>
                <a:spcPts val="2930"/>
              </a:lnSpc>
            </a:pPr>
            <a:r>
              <a:rPr sz="2500" b="1" spc="-20" dirty="0">
                <a:solidFill>
                  <a:srgbClr val="443947"/>
                </a:solidFill>
                <a:latin typeface="Verdana"/>
                <a:cs typeface="Verdana"/>
              </a:rPr>
              <a:t>Mobile</a:t>
            </a:r>
            <a:endParaRPr sz="2500">
              <a:latin typeface="Verdana"/>
              <a:cs typeface="Verdana"/>
            </a:endParaRPr>
          </a:p>
        </p:txBody>
      </p:sp>
      <p:sp>
        <p:nvSpPr>
          <p:cNvPr id="7" name="object 7"/>
          <p:cNvSpPr txBox="1">
            <a:spLocks noGrp="1"/>
          </p:cNvSpPr>
          <p:nvPr>
            <p:ph type="ftr" sz="quarter" idx="5"/>
          </p:nvPr>
        </p:nvSpPr>
        <p:spPr>
          <a:xfrm>
            <a:off x="678180" y="7194248"/>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a:t>2</a:t>
            </a:r>
            <a:r>
              <a:rPr spc="-15" dirty="0"/>
              <a:t>0</a:t>
            </a:r>
            <a:r>
              <a:rPr spc="-20" dirty="0"/>
              <a:t>1</a:t>
            </a:r>
            <a:r>
              <a:rPr dirty="0"/>
              <a:t>4</a:t>
            </a:r>
            <a:r>
              <a:rPr spc="-25" dirty="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pic>
        <p:nvPicPr>
          <p:cNvPr id="9" name="Picture 8" descr="Screen Shot 2014-07-21 at 8.10.1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447800"/>
            <a:ext cx="3329701" cy="43371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0" y="594359"/>
            <a:ext cx="10058400" cy="5962015"/>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a:p>
        </p:txBody>
      </p:sp>
      <p:pic>
        <p:nvPicPr>
          <p:cNvPr id="4" name="Picture 3" descr="Screen Shot 2014-07-21 at 8.10.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 y="1381760"/>
            <a:ext cx="2182633" cy="2929197"/>
          </a:xfrm>
          <a:prstGeom prst="rect">
            <a:avLst/>
          </a:prstGeom>
        </p:spPr>
      </p:pic>
      <p:sp>
        <p:nvSpPr>
          <p:cNvPr id="2" name="Rectangle 1"/>
          <p:cNvSpPr/>
          <p:nvPr/>
        </p:nvSpPr>
        <p:spPr>
          <a:xfrm>
            <a:off x="3520440" y="1295400"/>
            <a:ext cx="5029200" cy="5104246"/>
          </a:xfrm>
          <a:prstGeom prst="rect">
            <a:avLst/>
          </a:prstGeom>
        </p:spPr>
        <p:txBody>
          <a:bodyPr lIns="101882" tIns="50941" rIns="101882" bIns="50941">
            <a:spAutoFit/>
          </a:bodyPr>
          <a:lstStyle/>
          <a:p>
            <a:r>
              <a:rPr lang="en-US" sz="2500" dirty="0"/>
              <a:t>Written for principals and their professional learning networks, but also relevant to educators, </a:t>
            </a:r>
            <a:r>
              <a:rPr lang="en-US" sz="2500" i="1" dirty="0"/>
              <a:t>Personalized Learning: A Guide for Engaging Students with Technology</a:t>
            </a:r>
            <a:r>
              <a:rPr lang="en-US" sz="2500" dirty="0"/>
              <a:t> has useful information along with activities to help you think about the concepts in the book and how to put them into practice. Facilitator guides to accompany the book are also available to further the professional development of today’s teachers and principals.</a:t>
            </a:r>
          </a:p>
        </p:txBody>
      </p:sp>
    </p:spTree>
    <p:extLst>
      <p:ext uri="{BB962C8B-B14F-4D97-AF65-F5344CB8AC3E}">
        <p14:creationId xmlns:p14="http://schemas.microsoft.com/office/powerpoint/2010/main" val="4307438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B5A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922</TotalTime>
  <Words>2249</Words>
  <Application>Microsoft Macintosh PowerPoint</Application>
  <PresentationFormat>Custom</PresentationFormat>
  <Paragraphs>213</Paragraphs>
  <Slides>57</Slides>
  <Notes>11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Characteristics of  Personalized Learning Environments</vt:lpstr>
      <vt:lpstr>Why Implement Personalized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Personalized Learning Chapters</vt:lpstr>
      <vt:lpstr>Personalized Learning Chapters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BYOD-Presentation-for-District-Administrators.indd</dc:title>
  <cp:lastModifiedBy>Allison Parker</cp:lastModifiedBy>
  <cp:revision>15</cp:revision>
  <dcterms:created xsi:type="dcterms:W3CDTF">2014-08-15T18:32:09Z</dcterms:created>
  <dcterms:modified xsi:type="dcterms:W3CDTF">2017-05-22T14:07:37Z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2014-08-15T00:00:00Z</vt:filetime>
  </property>
  <property fmtid="{D5CDD505-2E9C-101B-9397-08002B2CF9AE}" pid="3" name="LastSaved">
    <vt:filetime>2014-08-16T00:00:00Z</vt:filetime>
  </property>
</Properties>
</file>