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4.jpg" ContentType="image/jp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6" r:id="rId11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CE"/>
    <a:srgbClr val="FFFAF4"/>
    <a:srgbClr val="F9D5D2"/>
    <a:srgbClr val="215711"/>
    <a:srgbClr val="003C71"/>
    <a:srgbClr val="342A37"/>
    <a:srgbClr val="494847"/>
    <a:srgbClr val="443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6"/>
    <p:restoredTop sz="94751"/>
  </p:normalViewPr>
  <p:slideViewPr>
    <p:cSldViewPr>
      <p:cViewPr>
        <p:scale>
          <a:sx n="95" d="100"/>
          <a:sy n="95" d="100"/>
        </p:scale>
        <p:origin x="976" y="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8EBD-4CBB-5B4A-9AB7-D76CA47FE086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B83B-B6F7-A348-B2F9-447CC2B89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1961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55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72720"/>
            <a:ext cx="766146" cy="436880"/>
          </a:xfrm>
          <a:prstGeom prst="rect">
            <a:avLst/>
          </a:prstGeom>
        </p:spPr>
      </p:pic>
      <p:sp>
        <p:nvSpPr>
          <p:cNvPr id="11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2" name="Holder 3"/>
          <p:cNvSpPr txBox="1">
            <a:spLocks/>
          </p:cNvSpPr>
          <p:nvPr userDrawn="1"/>
        </p:nvSpPr>
        <p:spPr>
          <a:xfrm>
            <a:off x="678180" y="7436078"/>
            <a:ext cx="1199515" cy="10772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457200" rtl="0" eaLnBrk="1" latinLnBrk="0" hangingPunct="1">
              <a:defRPr sz="700" b="1" i="0" kern="1200" baseline="0">
                <a:solidFill>
                  <a:srgbClr val="5B5A59"/>
                </a:solidFill>
                <a:latin typeface="avenir" charset="0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www.k12blueprint.com</a:t>
            </a:r>
            <a:endParaRPr lang="en-US" spc="-5" dirty="0"/>
          </a:p>
        </p:txBody>
      </p:sp>
      <p:sp>
        <p:nvSpPr>
          <p:cNvPr id="13" name="Holder 4"/>
          <p:cNvSpPr>
            <a:spLocks noGrp="1"/>
          </p:cNvSpPr>
          <p:nvPr>
            <p:ph type="sldNum" sz="quarter" idx="10"/>
          </p:nvPr>
        </p:nvSpPr>
        <p:spPr>
          <a:xfrm>
            <a:off x="8686800" y="7228332"/>
            <a:ext cx="868680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" charset="0"/>
              </a:defRPr>
            </a:lvl1pPr>
          </a:lstStyle>
          <a:p>
            <a:fld id="{B6F15528-21DE-4FAA-801E-634DDDAF4B2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72720"/>
            <a:ext cx="766146" cy="436880"/>
          </a:xfrm>
          <a:prstGeom prst="rect">
            <a:avLst/>
          </a:prstGeom>
        </p:spPr>
      </p:pic>
      <p:sp>
        <p:nvSpPr>
          <p:cNvPr id="10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1" name="Holder 3"/>
          <p:cNvSpPr txBox="1">
            <a:spLocks/>
          </p:cNvSpPr>
          <p:nvPr userDrawn="1"/>
        </p:nvSpPr>
        <p:spPr>
          <a:xfrm>
            <a:off x="678180" y="7436078"/>
            <a:ext cx="1199515" cy="10772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457200" rtl="0" eaLnBrk="1" latinLnBrk="0" hangingPunct="1">
              <a:defRPr sz="700" b="1" i="0" kern="1200" baseline="0">
                <a:solidFill>
                  <a:srgbClr val="5B5A59"/>
                </a:solidFill>
                <a:latin typeface="avenir" charset="0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www.k12blueprint.com</a:t>
            </a:r>
            <a:endParaRPr lang="en-US" spc="-5" dirty="0"/>
          </a:p>
        </p:txBody>
      </p:sp>
      <p:sp>
        <p:nvSpPr>
          <p:cNvPr id="12" name="Holder 4"/>
          <p:cNvSpPr>
            <a:spLocks noGrp="1"/>
          </p:cNvSpPr>
          <p:nvPr>
            <p:ph type="sldNum" sz="quarter" idx="4"/>
          </p:nvPr>
        </p:nvSpPr>
        <p:spPr>
          <a:xfrm>
            <a:off x="8686800" y="7228332"/>
            <a:ext cx="868680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" charset="0"/>
              </a:defRPr>
            </a:lvl1pPr>
          </a:lstStyle>
          <a:p>
            <a:fld id="{B6F15528-21DE-4FAA-801E-634DDDAF4B2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 baseline="0">
                <a:solidFill>
                  <a:srgbClr val="215711"/>
                </a:solidFill>
                <a:latin typeface="avenir" charset="0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5446" y="1925235"/>
            <a:ext cx="7569454" cy="276999"/>
          </a:xfrm>
        </p:spPr>
        <p:txBody>
          <a:bodyPr lIns="0" tIns="0" rIns="0" bIns="0"/>
          <a:lstStyle>
            <a:lvl1pPr>
              <a:defRPr b="0" i="0" baseline="0">
                <a:solidFill>
                  <a:schemeClr val="tx1"/>
                </a:solidFill>
                <a:latin typeface="avenir" charset="0"/>
              </a:defRPr>
            </a:lvl1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72720"/>
            <a:ext cx="766146" cy="436880"/>
          </a:xfrm>
          <a:prstGeom prst="rect">
            <a:avLst/>
          </a:prstGeom>
        </p:spPr>
      </p:pic>
      <p:sp>
        <p:nvSpPr>
          <p:cNvPr id="11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3" name="Holder 4"/>
          <p:cNvSpPr>
            <a:spLocks noGrp="1"/>
          </p:cNvSpPr>
          <p:nvPr>
            <p:ph type="sldNum" sz="quarter" idx="4"/>
          </p:nvPr>
        </p:nvSpPr>
        <p:spPr>
          <a:xfrm>
            <a:off x="8686800" y="7228332"/>
            <a:ext cx="868680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" charset="0"/>
              </a:defRPr>
            </a:lvl1pPr>
          </a:lstStyle>
          <a:p>
            <a:fld id="{B6F15528-21DE-4FAA-801E-634DDDAF4B2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72720"/>
            <a:ext cx="766146" cy="436880"/>
          </a:xfrm>
          <a:prstGeom prst="rect">
            <a:avLst/>
          </a:prstGeom>
        </p:spPr>
      </p:pic>
      <p:sp>
        <p:nvSpPr>
          <p:cNvPr id="12" name="Holder 2"/>
          <p:cNvSpPr>
            <a:spLocks noGrp="1"/>
          </p:cNvSpPr>
          <p:nvPr>
            <p:ph type="ftr" sz="quarter" idx="10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4" name="Holder 4"/>
          <p:cNvSpPr>
            <a:spLocks noGrp="1"/>
          </p:cNvSpPr>
          <p:nvPr>
            <p:ph type="sldNum" sz="quarter" idx="4"/>
          </p:nvPr>
        </p:nvSpPr>
        <p:spPr>
          <a:xfrm>
            <a:off x="8686800" y="7228332"/>
            <a:ext cx="868680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" charset="0"/>
              </a:defRPr>
            </a:lvl1pPr>
          </a:lstStyle>
          <a:p>
            <a:fld id="{B6F15528-21DE-4FAA-801E-634DDDAF4B2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72720"/>
            <a:ext cx="766146" cy="436880"/>
          </a:xfrm>
          <a:prstGeom prst="rect">
            <a:avLst/>
          </a:prstGeom>
        </p:spPr>
      </p:pic>
      <p:sp>
        <p:nvSpPr>
          <p:cNvPr id="10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2" name="Holder 4"/>
          <p:cNvSpPr>
            <a:spLocks noGrp="1"/>
          </p:cNvSpPr>
          <p:nvPr>
            <p:ph type="sldNum" sz="quarter" idx="4"/>
          </p:nvPr>
        </p:nvSpPr>
        <p:spPr>
          <a:xfrm>
            <a:off x="8686800" y="7228332"/>
            <a:ext cx="868680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" charset="0"/>
              </a:defRPr>
            </a:lvl1pPr>
          </a:lstStyle>
          <a:p>
            <a:fld id="{B6F15528-21DE-4FAA-801E-634DDDAF4B2B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5446" y="1117563"/>
            <a:ext cx="774750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43947"/>
                </a:solidFill>
                <a:latin typeface="Verdana"/>
                <a:cs typeface="Verdan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3500" y="1925235"/>
            <a:ext cx="7391400" cy="3956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9" name="Holder 3"/>
          <p:cNvSpPr txBox="1">
            <a:spLocks/>
          </p:cNvSpPr>
          <p:nvPr userDrawn="1"/>
        </p:nvSpPr>
        <p:spPr>
          <a:xfrm>
            <a:off x="678180" y="7436078"/>
            <a:ext cx="1199515" cy="10772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457200" rtl="0" eaLnBrk="1" latinLnBrk="0" hangingPunct="1">
              <a:defRPr sz="700" b="1" i="0" kern="1200" baseline="0">
                <a:solidFill>
                  <a:srgbClr val="5B5A59"/>
                </a:solidFill>
                <a:latin typeface="avenir" charset="0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www.k12blueprint.com</a:t>
            </a:r>
            <a:endParaRPr lang="en-US" spc="-5" dirty="0"/>
          </a:p>
        </p:txBody>
      </p:sp>
      <p:sp>
        <p:nvSpPr>
          <p:cNvPr id="10" name="Holder 4"/>
          <p:cNvSpPr>
            <a:spLocks noGrp="1"/>
          </p:cNvSpPr>
          <p:nvPr>
            <p:ph type="sldNum" sz="quarter" idx="4"/>
          </p:nvPr>
        </p:nvSpPr>
        <p:spPr>
          <a:xfrm>
            <a:off x="8686800" y="7228332"/>
            <a:ext cx="868680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" charset="0"/>
              </a:defRPr>
            </a:lvl1pPr>
          </a:lstStyle>
          <a:p>
            <a:fld id="{B6F15528-21DE-4FAA-801E-634DDDAF4B2B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72720"/>
            <a:ext cx="766146" cy="436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2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>
        <a:defRPr sz="3200" b="0" i="1" baseline="0">
          <a:solidFill>
            <a:srgbClr val="215711"/>
          </a:solidFill>
          <a:latin typeface="droid serif" charset="0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e.org/standards/for-educators" TargetMode="External"/><Relationship Id="rId4" Type="http://schemas.openxmlformats.org/officeDocument/2006/relationships/hyperlink" Target="https://tech.ed.gov/netp/" TargetMode="External"/><Relationship Id="rId5" Type="http://schemas.openxmlformats.org/officeDocument/2006/relationships/hyperlink" Target="https://www.k12blueprint.com/news/get-active-reimagining-learning-spaces-student-success" TargetMode="External"/><Relationship Id="rId6" Type="http://schemas.openxmlformats.org/officeDocument/2006/relationships/hyperlink" Target="https://www.iste.org/resources/product?id=3809&amp;name=Mobile+Learning+Mindset:+The+Teacher's+Guide+to+Implementation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e.org/standards/for-students" TargetMode="External"/><Relationship Id="rId4" Type="http://schemas.openxmlformats.org/officeDocument/2006/relationships/hyperlink" Target="https://www.commonsense.org/education/digital-citizenship" TargetMode="External"/><Relationship Id="rId5" Type="http://schemas.openxmlformats.org/officeDocument/2006/relationships/hyperlink" Target="https://beinternetawesome.withgoogle.com/resources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ppasus.com/rrpweblog/archives/2015/10/SAMR_ABriefIntro.pdf" TargetMode="External"/><Relationship Id="rId4" Type="http://schemas.openxmlformats.org/officeDocument/2006/relationships/hyperlink" Target="http://dangerouslyirrelevant.org/resources/trudacot" TargetMode="External"/><Relationship Id="rId5" Type="http://schemas.openxmlformats.org/officeDocument/2006/relationships/hyperlink" Target="http://tpack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14"/>
          <a:stretch/>
        </p:blipFill>
        <p:spPr>
          <a:xfrm>
            <a:off x="457200" y="990600"/>
            <a:ext cx="9144000" cy="6020354"/>
          </a:xfrm>
          <a:prstGeom prst="rect">
            <a:avLst/>
          </a:prstGeom>
        </p:spPr>
      </p:pic>
      <p:sp>
        <p:nvSpPr>
          <p:cNvPr id="8" name="bk object 17"/>
          <p:cNvSpPr/>
          <p:nvPr/>
        </p:nvSpPr>
        <p:spPr>
          <a:xfrm>
            <a:off x="665018" y="1211298"/>
            <a:ext cx="8728364" cy="5570502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FFFAF4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8180" y="3952389"/>
            <a:ext cx="8702040" cy="2077492"/>
          </a:xfrm>
          <a:prstGeom prst="rect">
            <a:avLst/>
          </a:prstGeom>
        </p:spPr>
        <p:txBody>
          <a:bodyPr vert="horz" wrap="square" lIns="0" tIns="0" rIns="0" bIns="0" numCol="1" rtlCol="0">
            <a:spAutoFit/>
          </a:bodyPr>
          <a:lstStyle/>
          <a:p>
            <a:pPr algn="ctr"/>
            <a:r>
              <a:rPr lang="en-US" sz="4500" b="1" dirty="0" smtClean="0">
                <a:solidFill>
                  <a:srgbClr val="003C71"/>
                </a:solidFill>
                <a:latin typeface="Avenir Book" charset="0"/>
                <a:ea typeface="Avenir Book" charset="0"/>
                <a:cs typeface="Avenir Book" charset="0"/>
              </a:rPr>
              <a:t>Managing </a:t>
            </a:r>
            <a:br>
              <a:rPr lang="en-US" sz="4500" b="1" dirty="0" smtClean="0">
                <a:solidFill>
                  <a:srgbClr val="003C7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4500" b="1" dirty="0" smtClean="0">
                <a:solidFill>
                  <a:srgbClr val="003C71"/>
                </a:solidFill>
                <a:latin typeface="Avenir Book" charset="0"/>
                <a:ea typeface="Avenir Book" charset="0"/>
                <a:cs typeface="Avenir Book" charset="0"/>
              </a:rPr>
              <a:t>Digital Transformation </a:t>
            </a:r>
            <a:br>
              <a:rPr lang="en-US" sz="4500" b="1" dirty="0" smtClean="0">
                <a:solidFill>
                  <a:srgbClr val="003C71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4500" b="1" dirty="0" smtClean="0">
                <a:solidFill>
                  <a:srgbClr val="003C71"/>
                </a:solidFill>
                <a:latin typeface="Avenir Book" charset="0"/>
                <a:ea typeface="Avenir Book" charset="0"/>
                <a:cs typeface="Avenir Book" charset="0"/>
              </a:rPr>
              <a:t>in the Classroom</a:t>
            </a:r>
            <a:endParaRPr lang="en-US" sz="4500" b="1" dirty="0">
              <a:solidFill>
                <a:srgbClr val="003C7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27" y="304800"/>
            <a:ext cx="766146" cy="43688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12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206" y="2528047"/>
            <a:ext cx="1431524" cy="1717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FFFA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063" y="1117563"/>
            <a:ext cx="774750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4075" algn="ctr">
              <a:lnSpc>
                <a:spcPts val="3754"/>
              </a:lnSpc>
            </a:pPr>
            <a:r>
              <a:rPr spc="-5" dirty="0" smtClean="0"/>
              <a:t>Resources</a:t>
            </a:r>
            <a:r>
              <a:rPr lang="en-US" spc="-5" dirty="0" smtClean="0"/>
              <a:t> for teachers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066800" y="1925235"/>
            <a:ext cx="7848600" cy="249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3"/>
              </a:rPr>
              <a:t>ISTE Standards for Educators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, ISTE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4"/>
              </a:rPr>
              <a:t>National Education Technology Plan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, US Department of Ed</a:t>
            </a:r>
            <a:endParaRPr lang="en-US" spc="-10" dirty="0">
              <a:solidFill>
                <a:srgbClr val="443947"/>
              </a:solidFill>
              <a:latin typeface="Verdana"/>
              <a:cs typeface="Verdana"/>
              <a:hlinkClick r:id="rId5"/>
            </a:endParaRP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5"/>
              </a:rPr>
              <a:t>Get Active: Reimagining Learning Spaces for Student Success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, Dale </a:t>
            </a:r>
            <a:r>
              <a:rPr lang="en-US" spc="-10" dirty="0" err="1">
                <a:solidFill>
                  <a:srgbClr val="443947"/>
                </a:solidFill>
                <a:latin typeface="Verdana"/>
                <a:cs typeface="Verdana"/>
              </a:rPr>
              <a:t>Basye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 and Peggy Grant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6"/>
              </a:rPr>
              <a:t>Mobile Learning Mindset: The Teacher’s Guide to Implementation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, Carl Hooker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10</a:t>
            </a:fld>
            <a:endParaRPr lang="uk-UA" dirty="0"/>
          </a:p>
        </p:txBody>
      </p:sp>
      <p:sp>
        <p:nvSpPr>
          <p:cNvPr id="9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0328" y="1117563"/>
            <a:ext cx="7747507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Digital transformation presents both opportunities and challenges for teachers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2</a:t>
            </a:fld>
            <a:endParaRPr lang="uk-UA" dirty="0"/>
          </a:p>
        </p:txBody>
      </p:sp>
      <p:sp>
        <p:nvSpPr>
          <p:cNvPr id="12" name="object 4"/>
          <p:cNvSpPr txBox="1"/>
          <p:nvPr/>
        </p:nvSpPr>
        <p:spPr>
          <a:xfrm>
            <a:off x="980574" y="2431583"/>
            <a:ext cx="3896226" cy="1408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300" spc="-110" dirty="0" smtClean="0">
                <a:solidFill>
                  <a:srgbClr val="443947"/>
                </a:solidFill>
                <a:latin typeface="Verdana"/>
                <a:cs typeface="Verdana"/>
              </a:rPr>
              <a:t>Opportunities</a:t>
            </a:r>
            <a:endParaRPr lang="en-US" sz="2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lang="en-US" sz="1450" dirty="0">
              <a:latin typeface="Times New Roman"/>
              <a:cs typeface="Times New Roman"/>
            </a:endParaRPr>
          </a:p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New ways to engage, teach, assess, and personalize educational experiences</a:t>
            </a:r>
          </a:p>
        </p:txBody>
      </p:sp>
      <p:sp>
        <p:nvSpPr>
          <p:cNvPr id="13" name="object 4"/>
          <p:cNvSpPr txBox="1"/>
          <p:nvPr/>
        </p:nvSpPr>
        <p:spPr>
          <a:xfrm>
            <a:off x="5181600" y="2431583"/>
            <a:ext cx="389622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300" spc="-110" dirty="0" smtClean="0">
                <a:solidFill>
                  <a:srgbClr val="443947"/>
                </a:solidFill>
                <a:latin typeface="Verdana"/>
                <a:cs typeface="Verdana"/>
              </a:rPr>
              <a:t>Challenges</a:t>
            </a:r>
            <a:endParaRPr lang="en-US" sz="2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lang="en-US" sz="1450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New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skillset, expectations,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and 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6800" y="2458011"/>
            <a:ext cx="8077200" cy="4098943"/>
          </a:xfrm>
          <a:prstGeom prst="rect">
            <a:avLst/>
          </a:prstGeom>
        </p:spPr>
        <p:txBody>
          <a:bodyPr vert="horz" wrap="square" lIns="0" tIns="0" rIns="0" bIns="0" numCol="1" rtlCol="0">
            <a:spAutoFit/>
          </a:bodyPr>
          <a:lstStyle/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Engaging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digital-first students</a:t>
            </a:r>
            <a:endParaRPr lang="en-US" b="1" spc="-15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Personalizing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 each student’s learning experience</a:t>
            </a: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Preparing students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for college, career, and life</a:t>
            </a:r>
            <a:endParaRPr lang="en-US" b="1" spc="-15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Aligning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learning to rigorous standards</a:t>
            </a: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Identifying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effective digital learning resources</a:t>
            </a: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Delivering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21</a:t>
            </a:r>
            <a:r>
              <a:rPr lang="en-US" spc="-15" baseline="30000" dirty="0">
                <a:solidFill>
                  <a:srgbClr val="443947"/>
                </a:solidFill>
                <a:latin typeface="Verdana"/>
                <a:cs typeface="Verdana"/>
              </a:rPr>
              <a:t>st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 century lessons</a:t>
            </a:r>
            <a:endParaRPr lang="en-US" b="1" spc="-15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Setting students up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for success on digital assessments</a:t>
            </a: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Analyzing and responding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to data</a:t>
            </a:r>
            <a:endParaRPr lang="en-US" b="1" spc="-15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Communicating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 with stakeholders</a:t>
            </a:r>
          </a:p>
          <a:p>
            <a:pPr marL="26606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b="1" spc="-15" dirty="0">
                <a:solidFill>
                  <a:srgbClr val="443947"/>
                </a:solidFill>
                <a:latin typeface="Verdana"/>
                <a:cs typeface="Verdana"/>
              </a:rPr>
              <a:t>Reporting </a:t>
            </a:r>
            <a:r>
              <a:rPr lang="en-US" spc="-15" dirty="0">
                <a:solidFill>
                  <a:srgbClr val="443947"/>
                </a:solidFill>
                <a:latin typeface="Verdana"/>
                <a:cs typeface="Verdana"/>
              </a:rPr>
              <a:t>student progress</a:t>
            </a:r>
            <a:endParaRPr lang="en-US" b="1" spc="-15" dirty="0">
              <a:solidFill>
                <a:srgbClr val="443947"/>
              </a:solidFill>
              <a:latin typeface="Verdana"/>
              <a:cs typeface="Verdan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11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3" name="object 3"/>
          <p:cNvSpPr txBox="1">
            <a:spLocks noGrp="1"/>
          </p:cNvSpPr>
          <p:nvPr>
            <p:ph type="title"/>
          </p:nvPr>
        </p:nvSpPr>
        <p:spPr>
          <a:xfrm>
            <a:off x="838200" y="1117563"/>
            <a:ext cx="820470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The many responsibilities of </a:t>
            </a:r>
            <a:b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the modern teacher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80574" y="2340852"/>
            <a:ext cx="7477626" cy="2523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buFont typeface="+mj-lt"/>
              <a:buAutoNum type="arabicPeriod"/>
            </a:pPr>
            <a:r>
              <a:rPr lang="en-US" spc="-110" dirty="0" smtClean="0">
                <a:solidFill>
                  <a:srgbClr val="443947"/>
                </a:solidFill>
                <a:latin typeface="Verdana"/>
                <a:cs typeface="Verdana"/>
              </a:rPr>
              <a:t>Design an active learning environment</a:t>
            </a:r>
          </a:p>
          <a:p>
            <a:pPr marL="355600" indent="-342900">
              <a:lnSpc>
                <a:spcPct val="150000"/>
              </a:lnSpc>
              <a:buFont typeface="+mj-lt"/>
              <a:buAutoNum type="arabicPeriod"/>
            </a:pPr>
            <a:r>
              <a:rPr lang="en-US" spc="-110" dirty="0" smtClean="0">
                <a:solidFill>
                  <a:srgbClr val="443947"/>
                </a:solidFill>
                <a:latin typeface="Verdana"/>
                <a:cs typeface="Verdana"/>
              </a:rPr>
              <a:t>Establish expectations for students</a:t>
            </a:r>
          </a:p>
          <a:p>
            <a:pPr marL="355600" indent="-342900">
              <a:lnSpc>
                <a:spcPct val="150000"/>
              </a:lnSpc>
              <a:buFont typeface="+mj-lt"/>
              <a:buAutoNum type="arabicPeriod"/>
            </a:pPr>
            <a:r>
              <a:rPr lang="en-US" spc="-110" dirty="0" smtClean="0">
                <a:solidFill>
                  <a:srgbClr val="443947"/>
                </a:solidFill>
                <a:latin typeface="Verdana"/>
                <a:cs typeface="Verdana"/>
              </a:rPr>
              <a:t>Focus on impact</a:t>
            </a:r>
          </a:p>
          <a:p>
            <a:pPr marL="35560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pc="-110" dirty="0" smtClean="0">
                <a:solidFill>
                  <a:srgbClr val="443947"/>
                </a:solidFill>
                <a:latin typeface="Verdana"/>
                <a:cs typeface="Verdana"/>
              </a:rPr>
              <a:t>Take gradual steps</a:t>
            </a:r>
          </a:p>
          <a:p>
            <a:pPr marL="355600" indent="-342900">
              <a:spcAft>
                <a:spcPts val="1200"/>
              </a:spcAft>
              <a:buFont typeface="+mj-lt"/>
              <a:buAutoNum type="arabicPeriod"/>
            </a:pPr>
            <a:r>
              <a:rPr lang="en-US" spc="-110" dirty="0" smtClean="0">
                <a:solidFill>
                  <a:srgbClr val="443947"/>
                </a:solidFill>
                <a:latin typeface="Verdana"/>
                <a:cs typeface="Verdana"/>
              </a:rPr>
              <a:t>Identify professional supports</a:t>
            </a:r>
            <a:endParaRPr lang="en-US" spc="-110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355600" indent="-342900">
              <a:spcAft>
                <a:spcPts val="1200"/>
              </a:spcAft>
              <a:buFont typeface="+mj-lt"/>
              <a:buAutoNum type="arabicPeriod"/>
            </a:pPr>
            <a:endParaRPr lang="en-US" spc="-110" dirty="0" smtClean="0">
              <a:solidFill>
                <a:srgbClr val="443947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89769" y="4030530"/>
            <a:ext cx="3865711" cy="2612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10" name="Rectangle 9"/>
          <p:cNvSpPr/>
          <p:nvPr/>
        </p:nvSpPr>
        <p:spPr>
          <a:xfrm>
            <a:off x="5571794" y="3932489"/>
            <a:ext cx="4101662" cy="280403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3" name="object 3"/>
          <p:cNvSpPr txBox="1">
            <a:spLocks noGrp="1"/>
          </p:cNvSpPr>
          <p:nvPr>
            <p:ph type="title"/>
          </p:nvPr>
        </p:nvSpPr>
        <p:spPr>
          <a:xfrm>
            <a:off x="344508" y="1117563"/>
            <a:ext cx="9286748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Five steps to managing digital transformation </a:t>
            </a:r>
            <a:b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in the classroom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26388" y="1873072"/>
            <a:ext cx="7970012" cy="4847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Plan spaces for all types of student learning:</a:t>
            </a:r>
            <a:endParaRPr lang="en-US" dirty="0">
              <a:latin typeface="Verdana"/>
              <a:cs typeface="Verdana"/>
            </a:endParaRPr>
          </a:p>
          <a:p>
            <a:pPr marL="755650" marR="606425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Independent work (Caves*)</a:t>
            </a:r>
          </a:p>
          <a:p>
            <a:pPr marL="755650" marR="606425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Collaborative, small group work (Watering holes*)</a:t>
            </a:r>
          </a:p>
          <a:p>
            <a:pPr marL="755650" marR="606425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Whole class presentations (Campfires*)</a:t>
            </a:r>
          </a:p>
          <a:p>
            <a:pPr marL="755650" marR="606425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Authentic learning (Life*) </a:t>
            </a:r>
          </a:p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Infuse appropriate technology—including student and teacher devices and multiple screens for presentation and collaboration—throughout classroom.</a:t>
            </a:r>
          </a:p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Design spaces to facilitate student and teacher communication and collaboration</a:t>
            </a:r>
            <a:r>
              <a:rPr lang="en-US" spc="-10" dirty="0" smtClean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lang="en-US" spc="-10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endParaRPr lang="en-US" spc="-10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12700" marR="606425">
              <a:lnSpc>
                <a:spcPct val="150000"/>
              </a:lnSpc>
              <a:buClr>
                <a:srgbClr val="443947"/>
              </a:buClr>
              <a:tabLst>
                <a:tab pos="266700" algn="l"/>
              </a:tabLst>
            </a:pPr>
            <a:r>
              <a:rPr lang="en-US" sz="1200" spc="-10" dirty="0">
                <a:solidFill>
                  <a:srgbClr val="443947"/>
                </a:solidFill>
                <a:latin typeface="Verdana"/>
                <a:cs typeface="Verdana"/>
              </a:rPr>
              <a:t>* Read more about David Thornburg’s Learning Spaces in </a:t>
            </a:r>
            <a:r>
              <a:rPr lang="en-US" sz="1200" i="1" spc="-10" dirty="0">
                <a:solidFill>
                  <a:srgbClr val="443947"/>
                </a:solidFill>
                <a:latin typeface="Verdana"/>
                <a:cs typeface="Verdana"/>
                <a:hlinkClick r:id="rId3" invalidUrl="https://www.nsd.org/cms/lib/WA01918953/Centricity/Domain/87/TLC Documents/Other TLC Documents/CampfiresInCyberspace.pdf"/>
              </a:rPr>
              <a:t>Campfires in Cyberspace</a:t>
            </a:r>
            <a:r>
              <a:rPr lang="en-US" sz="1200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5</a:t>
            </a:fld>
            <a:endParaRPr lang="uk-UA" dirty="0"/>
          </a:p>
        </p:txBody>
      </p:sp>
      <p:sp>
        <p:nvSpPr>
          <p:cNvPr id="11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2" name="object 3"/>
          <p:cNvSpPr txBox="1">
            <a:spLocks noGrp="1"/>
          </p:cNvSpPr>
          <p:nvPr>
            <p:ph type="title"/>
          </p:nvPr>
        </p:nvSpPr>
        <p:spPr>
          <a:xfrm>
            <a:off x="292380" y="1117563"/>
            <a:ext cx="928674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Step 1: Design </a:t>
            </a:r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an </a:t>
            </a:r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active learning environment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9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7" name="object 4"/>
          <p:cNvSpPr txBox="1"/>
          <p:nvPr/>
        </p:nvSpPr>
        <p:spPr>
          <a:xfrm>
            <a:off x="1326388" y="1873072"/>
            <a:ext cx="7970012" cy="2852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Model, discuss, and reflect on appropriate uses of technology. </a:t>
            </a:r>
          </a:p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Together with students, set clear guidelines for when and how technology should be used for learning.</a:t>
            </a:r>
          </a:p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Share the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3"/>
              </a:rPr>
              <a:t>ISTE Standards for Students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 to help students reflect on the purpose of classroom technology.</a:t>
            </a:r>
          </a:p>
          <a:p>
            <a:pPr marL="266065" marR="606425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Use resources to teach digital citizenship to students like those available from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4"/>
              </a:rPr>
              <a:t>Common Sense Media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 and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5"/>
              </a:rPr>
              <a:t>Google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.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8" name="object 3"/>
          <p:cNvSpPr txBox="1">
            <a:spLocks noGrp="1"/>
          </p:cNvSpPr>
          <p:nvPr>
            <p:ph type="title"/>
          </p:nvPr>
        </p:nvSpPr>
        <p:spPr>
          <a:xfrm>
            <a:off x="292380" y="1117563"/>
            <a:ext cx="928674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Step 2: Establish expectations for students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7</a:t>
            </a:fld>
            <a:endParaRPr lang="uk-UA" dirty="0"/>
          </a:p>
        </p:txBody>
      </p:sp>
      <p:sp>
        <p:nvSpPr>
          <p:cNvPr id="9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5" name="object 4"/>
          <p:cNvSpPr txBox="1"/>
          <p:nvPr/>
        </p:nvSpPr>
        <p:spPr>
          <a:xfrm>
            <a:off x="868292" y="1686206"/>
            <a:ext cx="8655812" cy="503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Use models like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3"/>
              </a:rPr>
              <a:t>SAMR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,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4"/>
              </a:rPr>
              <a:t>TRUDACOT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, and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  <a:hlinkClick r:id="rId5"/>
              </a:rPr>
              <a:t>TPACK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to determine when, how, and why technology is used.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Reflect on the impact of technology on learning:  </a:t>
            </a:r>
          </a:p>
          <a:p>
            <a:pPr marL="755650" marR="5080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What purpose </a:t>
            </a:r>
            <a:r>
              <a:rPr lang="en-US" sz="1600" spc="-10" dirty="0" smtClean="0">
                <a:solidFill>
                  <a:srgbClr val="443947"/>
                </a:solidFill>
                <a:latin typeface="Verdana"/>
                <a:cs typeface="Verdana"/>
              </a:rPr>
              <a:t>does the </a:t>
            </a: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technology accomplish?</a:t>
            </a:r>
          </a:p>
          <a:p>
            <a:pPr marL="755650" marR="5080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How does the technology align with the pedagogy and content of the lesson?</a:t>
            </a:r>
          </a:p>
          <a:p>
            <a:pPr marL="755650" marR="5080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In what ways does technology improve the learning experience for teachers and students?</a:t>
            </a:r>
          </a:p>
          <a:p>
            <a:pPr marL="755650" marR="5080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What does the technology allow teachers and students to do that they weren’t able to do before?</a:t>
            </a:r>
          </a:p>
          <a:p>
            <a:pPr marL="755650" marR="5080" lvl="1" indent="-285750">
              <a:lnSpc>
                <a:spcPct val="150000"/>
              </a:lnSpc>
              <a:buClr>
                <a:srgbClr val="443947"/>
              </a:buClr>
              <a:buFont typeface="Wingdings" charset="2"/>
              <a:buChar char="ü"/>
              <a:tabLst>
                <a:tab pos="266700" algn="l"/>
              </a:tabLst>
            </a:pP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How does the technology help students develop 21</a:t>
            </a:r>
            <a:r>
              <a:rPr lang="en-US" sz="1600" spc="-10" baseline="30000" dirty="0">
                <a:solidFill>
                  <a:srgbClr val="443947"/>
                </a:solidFill>
                <a:latin typeface="Verdana"/>
                <a:cs typeface="Verdana"/>
              </a:rPr>
              <a:t>st</a:t>
            </a: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 century communication, collaboration, critical thinking, </a:t>
            </a:r>
            <a:r>
              <a:rPr lang="en-US" sz="1600" spc="-10" dirty="0" smtClean="0">
                <a:solidFill>
                  <a:srgbClr val="443947"/>
                </a:solidFill>
                <a:latin typeface="Verdana"/>
                <a:cs typeface="Verdana"/>
              </a:rPr>
              <a:t>and creativity </a:t>
            </a:r>
            <a:r>
              <a:rPr lang="en-US" sz="1600" spc="-10" dirty="0">
                <a:solidFill>
                  <a:srgbClr val="443947"/>
                </a:solidFill>
                <a:latin typeface="Verdana"/>
                <a:cs typeface="Verdana"/>
              </a:rPr>
              <a:t>skills?</a:t>
            </a:r>
            <a:endParaRPr lang="en-US" spc="-10" dirty="0">
              <a:solidFill>
                <a:srgbClr val="443947"/>
              </a:solidFill>
              <a:latin typeface="Verdana"/>
              <a:cs typeface="Verdana"/>
            </a:endParaRP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Identify a common “toolkit” of digital tools and resources to allow </a:t>
            </a:r>
            <a:r>
              <a:rPr lang="en-US" spc="-10" dirty="0" smtClean="0">
                <a:solidFill>
                  <a:srgbClr val="443947"/>
                </a:solidFill>
                <a:latin typeface="Verdana"/>
                <a:cs typeface="Verdana"/>
              </a:rPr>
              <a:t>teacher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and students </a:t>
            </a:r>
            <a:r>
              <a:rPr lang="en-US" spc="-10" dirty="0" smtClean="0">
                <a:solidFill>
                  <a:srgbClr val="443947"/>
                </a:solidFill>
                <a:latin typeface="Verdana"/>
                <a:cs typeface="Verdana"/>
              </a:rPr>
              <a:t>to become </a:t>
            </a: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comfortable and efficient.</a:t>
            </a:r>
          </a:p>
        </p:txBody>
      </p:sp>
      <p:sp>
        <p:nvSpPr>
          <p:cNvPr id="16" name="object 3"/>
          <p:cNvSpPr txBox="1">
            <a:spLocks noGrp="1"/>
          </p:cNvSpPr>
          <p:nvPr>
            <p:ph type="title"/>
          </p:nvPr>
        </p:nvSpPr>
        <p:spPr>
          <a:xfrm>
            <a:off x="292380" y="1117563"/>
            <a:ext cx="928674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Step 3: Focus on impact</a:t>
            </a: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8</a:t>
            </a:fld>
            <a:endParaRPr lang="uk-UA" dirty="0"/>
          </a:p>
        </p:txBody>
      </p:sp>
      <p:sp>
        <p:nvSpPr>
          <p:cNvPr id="9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5" name="object 4"/>
          <p:cNvSpPr txBox="1"/>
          <p:nvPr/>
        </p:nvSpPr>
        <p:spPr>
          <a:xfrm>
            <a:off x="1326388" y="1815911"/>
            <a:ext cx="7436612" cy="2908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While change should be transformational, it doesn’t have to be rapid.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Sound pedagogy and content take precedent over technology.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Give teachers and students time to research, introduce, and master digital tools and resources. 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Be thoughtful about which tools are adopted and how quickly they are introduced.</a:t>
            </a:r>
          </a:p>
        </p:txBody>
      </p:sp>
      <p:sp>
        <p:nvSpPr>
          <p:cNvPr id="16" name="object 3"/>
          <p:cNvSpPr txBox="1">
            <a:spLocks noGrp="1"/>
          </p:cNvSpPr>
          <p:nvPr>
            <p:ph type="title"/>
          </p:nvPr>
        </p:nvSpPr>
        <p:spPr>
          <a:xfrm>
            <a:off x="292380" y="1117563"/>
            <a:ext cx="9286748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Step 4: Take gradual steps</a:t>
            </a:r>
            <a:b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</a:b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4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/>
        </p:nvSpPr>
        <p:spPr>
          <a:xfrm>
            <a:off x="0" y="762000"/>
            <a:ext cx="10058400" cy="6324600"/>
          </a:xfrm>
          <a:custGeom>
            <a:avLst/>
            <a:gdLst/>
            <a:ahLst/>
            <a:cxnLst/>
            <a:rect l="l" t="t" r="r" b="b"/>
            <a:pathLst>
              <a:path w="10058400" h="5962015">
                <a:moveTo>
                  <a:pt x="0" y="5961888"/>
                </a:moveTo>
                <a:lnTo>
                  <a:pt x="10058400" y="5961888"/>
                </a:lnTo>
                <a:lnTo>
                  <a:pt x="10058400" y="0"/>
                </a:lnTo>
                <a:lnTo>
                  <a:pt x="0" y="0"/>
                </a:lnTo>
                <a:lnTo>
                  <a:pt x="0" y="5961888"/>
                </a:lnTo>
                <a:close/>
              </a:path>
            </a:pathLst>
          </a:custGeom>
          <a:solidFill>
            <a:srgbClr val="D4D2CE">
              <a:alpha val="7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9</a:t>
            </a:fld>
            <a:endParaRPr lang="uk-UA" dirty="0"/>
          </a:p>
        </p:txBody>
      </p:sp>
      <p:sp>
        <p:nvSpPr>
          <p:cNvPr id="9" name="Holder 2"/>
          <p:cNvSpPr>
            <a:spLocks noGrp="1"/>
          </p:cNvSpPr>
          <p:nvPr>
            <p:ph type="ftr" sz="quarter" idx="3"/>
          </p:nvPr>
        </p:nvSpPr>
        <p:spPr>
          <a:xfrm>
            <a:off x="678180" y="7162800"/>
            <a:ext cx="6408420" cy="273278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800" baseline="0" smtClean="0">
                <a:solidFill>
                  <a:schemeClr val="tx1"/>
                </a:solidFill>
                <a:effectLst/>
                <a:latin typeface="avenir" charset="0"/>
              </a:defRPr>
            </a:lvl1pPr>
          </a:lstStyle>
          <a:p>
            <a:r>
              <a:rPr lang="en-US" dirty="0" smtClean="0"/>
              <a:t>© 2017 K-12 Blueprint, All Rights Reserved.</a:t>
            </a:r>
          </a:p>
          <a:p>
            <a:r>
              <a:rPr lang="en-US" dirty="0" smtClean="0"/>
              <a:t>*Other names and brands may be claimed as the property of others.</a:t>
            </a:r>
            <a:endParaRPr lang="en-US" dirty="0"/>
          </a:p>
        </p:txBody>
      </p:sp>
      <p:sp>
        <p:nvSpPr>
          <p:cNvPr id="15" name="object 4"/>
          <p:cNvSpPr txBox="1"/>
          <p:nvPr/>
        </p:nvSpPr>
        <p:spPr>
          <a:xfrm>
            <a:off x="1326388" y="1837454"/>
            <a:ext cx="7436612" cy="3267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Recognize the expertise within your community by finding mentors and role models.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Share questions, challenges, and successes with other educators in your school.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Observe and co-teach lessons to learn from others and establish a learning community focused on transformation.</a:t>
            </a:r>
          </a:p>
          <a:p>
            <a:pPr marL="266065" marR="5080" indent="-253365">
              <a:lnSpc>
                <a:spcPct val="150000"/>
              </a:lnSpc>
              <a:buClr>
                <a:srgbClr val="443947"/>
              </a:buClr>
              <a:buFont typeface="Verdana"/>
              <a:buChar char="•"/>
              <a:tabLst>
                <a:tab pos="266700" algn="l"/>
              </a:tabLst>
            </a:pPr>
            <a:r>
              <a:rPr lang="en-US" spc="-10" dirty="0">
                <a:solidFill>
                  <a:srgbClr val="443947"/>
                </a:solidFill>
                <a:latin typeface="Verdana"/>
                <a:cs typeface="Verdana"/>
              </a:rPr>
              <a:t>Expand your professional learning community with online resources like blogging and social media. 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6" name="object 3"/>
          <p:cNvSpPr txBox="1">
            <a:spLocks noGrp="1"/>
          </p:cNvSpPr>
          <p:nvPr>
            <p:ph type="title"/>
          </p:nvPr>
        </p:nvSpPr>
        <p:spPr>
          <a:xfrm>
            <a:off x="292380" y="1117563"/>
            <a:ext cx="9286748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  <a:t>Step 5: Identify professional supports</a:t>
            </a:r>
            <a:br>
              <a:rPr lang="en-US" b="1" dirty="0" smtClean="0">
                <a:latin typeface="Avenir Book" charset="0"/>
                <a:ea typeface="Avenir Book" charset="0"/>
                <a:cs typeface="Avenir Book" charset="0"/>
              </a:rPr>
            </a:br>
            <a:endParaRPr lang="en-US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2635"/>
      </a:hlink>
      <a:folHlink>
        <a:srgbClr val="3123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12BP-PPT-2017-tmplt" id="{0B46DD9D-E360-334C-981E-B3B63812E85C}" vid="{B4D3E995-C741-F04F-B33B-DA013F1605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778</Words>
  <Application>Microsoft Macintosh PowerPoint</Application>
  <PresentationFormat>Custom</PresentationFormat>
  <Paragraphs>92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avenir</vt:lpstr>
      <vt:lpstr>Avenir Book</vt:lpstr>
      <vt:lpstr>Calibri</vt:lpstr>
      <vt:lpstr>droid serif</vt:lpstr>
      <vt:lpstr>Times New Roman</vt:lpstr>
      <vt:lpstr>Verdana</vt:lpstr>
      <vt:lpstr>Wingdings</vt:lpstr>
      <vt:lpstr>Office Theme</vt:lpstr>
      <vt:lpstr>PowerPoint Presentation</vt:lpstr>
      <vt:lpstr>Digital transformation presents both opportunities and challenges for teachers</vt:lpstr>
      <vt:lpstr>The many responsibilities of  the modern teacher</vt:lpstr>
      <vt:lpstr>Five steps to managing digital transformation  in the classroom</vt:lpstr>
      <vt:lpstr>Step 1: Design an active learning environment</vt:lpstr>
      <vt:lpstr>Step 2: Establish expectations for students</vt:lpstr>
      <vt:lpstr>Step 3: Focus on impact</vt:lpstr>
      <vt:lpstr>Step 4: Take gradual steps </vt:lpstr>
      <vt:lpstr>Step 5: Identify professional supports </vt:lpstr>
      <vt:lpstr>Resources for teachers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School-Board-Tech-Policy.indd</dc:title>
  <cp:lastModifiedBy>Microsoft Office User</cp:lastModifiedBy>
  <cp:revision>71</cp:revision>
  <dcterms:created xsi:type="dcterms:W3CDTF">2014-06-05T12:47:39Z</dcterms:created>
  <dcterms:modified xsi:type="dcterms:W3CDTF">2017-12-13T17:57:01Z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2014-06-05T00:00:00Z</vt:filetime>
  </property>
  <property fmtid="{D5CDD505-2E9C-101B-9397-08002B2CF9AE}" pid="3" name="LastSaved">
    <vt:filetime>2014-06-05T00:00:00Z</vt:filetime>
  </property>
</Properties>
</file>