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8"/>
  </p:notesMasterIdLst>
  <p:sldIdLst>
    <p:sldId id="256" r:id="rId5"/>
    <p:sldId id="260" r:id="rId6"/>
    <p:sldId id="307" r:id="rId7"/>
    <p:sldId id="308" r:id="rId8"/>
    <p:sldId id="259" r:id="rId9"/>
    <p:sldId id="282" r:id="rId10"/>
    <p:sldId id="261" r:id="rId11"/>
    <p:sldId id="263" r:id="rId12"/>
    <p:sldId id="283" r:id="rId13"/>
    <p:sldId id="269" r:id="rId14"/>
    <p:sldId id="284" r:id="rId15"/>
    <p:sldId id="262" r:id="rId16"/>
    <p:sldId id="267" r:id="rId17"/>
    <p:sldId id="273" r:id="rId18"/>
    <p:sldId id="286" r:id="rId19"/>
    <p:sldId id="287" r:id="rId20"/>
    <p:sldId id="288" r:id="rId21"/>
    <p:sldId id="289" r:id="rId22"/>
    <p:sldId id="268" r:id="rId23"/>
    <p:sldId id="274" r:id="rId24"/>
    <p:sldId id="290" r:id="rId25"/>
    <p:sldId id="291" r:id="rId26"/>
    <p:sldId id="292" r:id="rId27"/>
    <p:sldId id="293" r:id="rId28"/>
    <p:sldId id="294" r:id="rId29"/>
    <p:sldId id="295" r:id="rId30"/>
    <p:sldId id="296" r:id="rId31"/>
    <p:sldId id="297" r:id="rId32"/>
    <p:sldId id="298" r:id="rId33"/>
    <p:sldId id="271" r:id="rId34"/>
    <p:sldId id="285" r:id="rId35"/>
    <p:sldId id="275" r:id="rId36"/>
    <p:sldId id="299" r:id="rId37"/>
    <p:sldId id="300" r:id="rId38"/>
    <p:sldId id="301" r:id="rId39"/>
    <p:sldId id="302" r:id="rId40"/>
    <p:sldId id="303" r:id="rId41"/>
    <p:sldId id="304" r:id="rId42"/>
    <p:sldId id="305" r:id="rId43"/>
    <p:sldId id="306" r:id="rId44"/>
    <p:sldId id="309" r:id="rId45"/>
    <p:sldId id="310" r:id="rId46"/>
    <p:sldId id="311" r:id="rId47"/>
  </p:sldIdLst>
  <p:sldSz cx="10058400" cy="7772400"/>
  <p:notesSz cx="10058400" cy="7772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teve Burt" initials="SB" lastIdx="2" clrIdx="0">
    <p:extLst>
      <p:ext uri="{19B8F6BF-5375-455C-9EA6-DF929625EA0E}">
        <p15:presenceInfo xmlns:p15="http://schemas.microsoft.com/office/powerpoint/2012/main" userId="S::sburt@clarity-innovations.com::8b66e90c-d86c-4d08-b0af-1d816fa712c4" providerId="AD"/>
      </p:ext>
    </p:extLst>
  </p:cmAuthor>
  <p:cmAuthor id="2" name="Microsoft Office User" initials="MOU" lastIdx="1" clrIdx="1">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E463D"/>
    <a:srgbClr val="225B75"/>
    <a:srgbClr val="24303F"/>
    <a:srgbClr val="FBEFE4"/>
    <a:srgbClr val="FFFAF4"/>
    <a:srgbClr val="BDCBD9"/>
    <a:srgbClr val="D4D2CE"/>
    <a:srgbClr val="215711"/>
    <a:srgbClr val="F9D5D2"/>
    <a:srgbClr val="003C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348"/>
    <p:restoredTop sz="78562"/>
  </p:normalViewPr>
  <p:slideViewPr>
    <p:cSldViewPr>
      <p:cViewPr varScale="1">
        <p:scale>
          <a:sx n="89" d="100"/>
          <a:sy n="89" d="100"/>
        </p:scale>
        <p:origin x="1560" y="1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359275"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697538" y="0"/>
            <a:ext cx="4359275" cy="388938"/>
          </a:xfrm>
          <a:prstGeom prst="rect">
            <a:avLst/>
          </a:prstGeom>
        </p:spPr>
        <p:txBody>
          <a:bodyPr vert="horz" lIns="91440" tIns="45720" rIns="91440" bIns="45720" rtlCol="0"/>
          <a:lstStyle>
            <a:lvl1pPr algn="r">
              <a:defRPr sz="1200"/>
            </a:lvl1pPr>
          </a:lstStyle>
          <a:p>
            <a:fld id="{744B8EBD-4CBB-5B4A-9AB7-D76CA47FE086}" type="datetimeFigureOut">
              <a:rPr lang="en-US" smtClean="0"/>
              <a:t>6/23/23</a:t>
            </a:fld>
            <a:endParaRPr lang="en-US"/>
          </a:p>
        </p:txBody>
      </p:sp>
      <p:sp>
        <p:nvSpPr>
          <p:cNvPr id="4" name="Slide Image Placeholder 3"/>
          <p:cNvSpPr>
            <a:spLocks noGrp="1" noRot="1" noChangeAspect="1"/>
          </p:cNvSpPr>
          <p:nvPr>
            <p:ph type="sldImg" idx="2"/>
          </p:nvPr>
        </p:nvSpPr>
        <p:spPr>
          <a:xfrm>
            <a:off x="3143250" y="582613"/>
            <a:ext cx="3771900" cy="29146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006475" y="3692525"/>
            <a:ext cx="8045450" cy="3497263"/>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1875"/>
            <a:ext cx="4359275" cy="3889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697538" y="7381875"/>
            <a:ext cx="4359275" cy="388938"/>
          </a:xfrm>
          <a:prstGeom prst="rect">
            <a:avLst/>
          </a:prstGeom>
        </p:spPr>
        <p:txBody>
          <a:bodyPr vert="horz" lIns="91440" tIns="45720" rIns="91440" bIns="45720" rtlCol="0" anchor="b"/>
          <a:lstStyle>
            <a:lvl1pPr algn="r">
              <a:defRPr sz="1200"/>
            </a:lvl1pPr>
          </a:lstStyle>
          <a:p>
            <a:fld id="{385CB83B-B6F7-A348-B2F9-447CC2B89536}" type="slidenum">
              <a:rPr lang="en-US" smtClean="0"/>
              <a:t>‹#›</a:t>
            </a:fld>
            <a:endParaRPr lang="en-US"/>
          </a:p>
        </p:txBody>
      </p:sp>
    </p:spTree>
    <p:extLst>
      <p:ext uri="{BB962C8B-B14F-4D97-AF65-F5344CB8AC3E}">
        <p14:creationId xmlns:p14="http://schemas.microsoft.com/office/powerpoint/2010/main" val="2514315865"/>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4869148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411852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519617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7451049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9025319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578167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5633446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492882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 </a:t>
            </a:r>
            <a:endParaRPr dirty="0"/>
          </a:p>
        </p:txBody>
      </p:sp>
    </p:spTree>
    <p:extLst>
      <p:ext uri="{BB962C8B-B14F-4D97-AF65-F5344CB8AC3E}">
        <p14:creationId xmlns:p14="http://schemas.microsoft.com/office/powerpoint/2010/main" val="3845507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78184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1167071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26284272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2142477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7680239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564037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816474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669545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9916724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706780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11913082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5992396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1585831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477165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6083979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833655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4034612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76187902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92404814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6735768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875621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019200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58296996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17692962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428192792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dirty="0"/>
          </a:p>
        </p:txBody>
      </p:sp>
    </p:spTree>
    <p:extLst>
      <p:ext uri="{BB962C8B-B14F-4D97-AF65-F5344CB8AC3E}">
        <p14:creationId xmlns:p14="http://schemas.microsoft.com/office/powerpoint/2010/main" val="39880900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30299242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r>
              <a:rPr lang="en-US" dirty="0"/>
              <a:t>Source image: shutterstock_695764816.jpg</a:t>
            </a: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dirty="0"/>
          </a:p>
        </p:txBody>
      </p:sp>
    </p:spTree>
    <p:extLst>
      <p:ext uri="{BB962C8B-B14F-4D97-AF65-F5344CB8AC3E}">
        <p14:creationId xmlns:p14="http://schemas.microsoft.com/office/powerpoint/2010/main" val="2676339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754380" y="2409444"/>
            <a:ext cx="8549640" cy="1632204"/>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subTitle" idx="4"/>
          </p:nvPr>
        </p:nvSpPr>
        <p:spPr>
          <a:xfrm>
            <a:off x="1508760" y="4352544"/>
            <a:ext cx="7040880" cy="1943100"/>
          </a:xfrm>
          <a:prstGeom prst="rect">
            <a:avLst/>
          </a:prstGeom>
        </p:spPr>
        <p:txBody>
          <a:bodyPr wrap="square" lIns="0" tIns="0" rIns="0" bIns="0">
            <a:spAutoFit/>
          </a:bodyPr>
          <a:lstStyle>
            <a:lvl1pPr>
              <a:defRPr/>
            </a:lvl1pPr>
          </a:lstStyle>
          <a:p>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8500" y="172720"/>
            <a:ext cx="766146" cy="436880"/>
          </a:xfrm>
          <a:prstGeom prst="rect">
            <a:avLst/>
          </a:prstGeom>
        </p:spPr>
      </p:pic>
      <p:sp>
        <p:nvSpPr>
          <p:cNvPr id="11"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2017 K-12 Blueprint, All Rights Reserved.</a:t>
            </a:r>
          </a:p>
          <a:p>
            <a:r>
              <a:rPr lang="en-US" dirty="0"/>
              <a:t>*Other names and brands may be claimed as the property of others.</a:t>
            </a:r>
          </a:p>
        </p:txBody>
      </p:sp>
      <p:sp>
        <p:nvSpPr>
          <p:cNvPr id="12" name="Holder 3"/>
          <p:cNvSpPr txBox="1">
            <a:spLocks/>
          </p:cNvSpPr>
          <p:nvPr userDrawn="1"/>
        </p:nvSpPr>
        <p:spPr>
          <a:xfrm>
            <a:off x="678180" y="7436078"/>
            <a:ext cx="1199515" cy="107722"/>
          </a:xfrm>
          <a:prstGeom prst="rect">
            <a:avLst/>
          </a:prstGeom>
        </p:spPr>
        <p:txBody>
          <a:bodyPr lIns="0" tIns="0" rIns="0" bIns="0"/>
          <a:lstStyle>
            <a:defPPr>
              <a:defRPr lang="en-US"/>
            </a:defPPr>
            <a:lvl1pPr marL="0" algn="l" defTabSz="457200" rtl="0" eaLnBrk="1" latinLnBrk="0" hangingPunct="1">
              <a:defRPr sz="700" b="1" i="0" kern="1200" baseline="0">
                <a:solidFill>
                  <a:srgbClr val="5B5A59"/>
                </a:solidFill>
                <a:latin typeface="avenir" charset="0"/>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US" spc="-5"/>
              <a:t>www.k12blueprint.com</a:t>
            </a:r>
            <a:endParaRPr lang="en-US" spc="-5" dirty="0"/>
          </a:p>
        </p:txBody>
      </p:sp>
      <p:sp>
        <p:nvSpPr>
          <p:cNvPr id="13" name="Holder 4"/>
          <p:cNvSpPr>
            <a:spLocks noGrp="1"/>
          </p:cNvSpPr>
          <p:nvPr>
            <p:ph type="sldNum" sz="quarter" idx="10"/>
          </p:nvPr>
        </p:nvSpPr>
        <p:spPr>
          <a:xfrm>
            <a:off x="8686800" y="7228332"/>
            <a:ext cx="868680" cy="184666"/>
          </a:xfrm>
          <a:prstGeom prst="rect">
            <a:avLst/>
          </a:prstGeom>
        </p:spPr>
        <p:txBody>
          <a:bodyPr lIns="0" tIns="0" rIns="0" bIns="0"/>
          <a:lstStyle>
            <a:lvl1pPr algn="r">
              <a:defRPr sz="1200" baseline="0">
                <a:solidFill>
                  <a:schemeClr val="tx1">
                    <a:tint val="75000"/>
                  </a:schemeClr>
                </a:solidFill>
                <a:latin typeface="avenir" charset="0"/>
              </a:defRPr>
            </a:lvl1pPr>
          </a:lstStyle>
          <a:p>
            <a:fld id="{B6F15528-21DE-4FAA-801E-634DDDAF4B2B}" type="slidenum">
              <a:rPr lang="uk-UA" smtClean="0"/>
              <a:pPr/>
              <a:t>‹#›</a:t>
            </a:fld>
            <a:endParaRPr lang="uk-UA"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7"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D4D2CE">
              <a:alpha val="70000"/>
            </a:srgbClr>
          </a:solidFill>
        </p:spPr>
        <p:txBody>
          <a:bodyPr wrap="square" lIns="0" tIns="0" rIns="0" bIns="0" rtlCol="0"/>
          <a:lstStyle/>
          <a:p>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8500" y="172720"/>
            <a:ext cx="766146" cy="436880"/>
          </a:xfrm>
          <a:prstGeom prst="rect">
            <a:avLst/>
          </a:prstGeom>
        </p:spPr>
      </p:pic>
      <p:sp>
        <p:nvSpPr>
          <p:cNvPr id="10"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2017 K-12 Blueprint, All Rights Reserved.</a:t>
            </a:r>
          </a:p>
          <a:p>
            <a:r>
              <a:rPr lang="en-US" dirty="0"/>
              <a:t>*Other names and brands may be claimed as the property of others.</a:t>
            </a:r>
          </a:p>
        </p:txBody>
      </p:sp>
      <p:sp>
        <p:nvSpPr>
          <p:cNvPr id="11" name="Holder 3"/>
          <p:cNvSpPr txBox="1">
            <a:spLocks/>
          </p:cNvSpPr>
          <p:nvPr userDrawn="1"/>
        </p:nvSpPr>
        <p:spPr>
          <a:xfrm>
            <a:off x="678180" y="7436078"/>
            <a:ext cx="1199515" cy="107722"/>
          </a:xfrm>
          <a:prstGeom prst="rect">
            <a:avLst/>
          </a:prstGeom>
        </p:spPr>
        <p:txBody>
          <a:bodyPr lIns="0" tIns="0" rIns="0" bIns="0"/>
          <a:lstStyle>
            <a:defPPr>
              <a:defRPr lang="en-US"/>
            </a:defPPr>
            <a:lvl1pPr marL="0" algn="l" defTabSz="457200" rtl="0" eaLnBrk="1" latinLnBrk="0" hangingPunct="1">
              <a:defRPr sz="700" b="1" i="0" kern="1200" baseline="0">
                <a:solidFill>
                  <a:srgbClr val="5B5A59"/>
                </a:solidFill>
                <a:latin typeface="avenir" charset="0"/>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US" spc="-5"/>
              <a:t>www.k12blueprint.com</a:t>
            </a:r>
            <a:endParaRPr lang="en-US" spc="-5" dirty="0"/>
          </a:p>
        </p:txBody>
      </p:sp>
      <p:sp>
        <p:nvSpPr>
          <p:cNvPr id="12" name="Holder 4"/>
          <p:cNvSpPr>
            <a:spLocks noGrp="1"/>
          </p:cNvSpPr>
          <p:nvPr>
            <p:ph type="sldNum" sz="quarter" idx="4"/>
          </p:nvPr>
        </p:nvSpPr>
        <p:spPr>
          <a:xfrm>
            <a:off x="8686800" y="7228332"/>
            <a:ext cx="868680" cy="184666"/>
          </a:xfrm>
          <a:prstGeom prst="rect">
            <a:avLst/>
          </a:prstGeom>
        </p:spPr>
        <p:txBody>
          <a:bodyPr lIns="0" tIns="0" rIns="0" bIns="0"/>
          <a:lstStyle>
            <a:lvl1pPr algn="r">
              <a:defRPr sz="1200" baseline="0">
                <a:solidFill>
                  <a:schemeClr val="tx1">
                    <a:tint val="75000"/>
                  </a:schemeClr>
                </a:solidFill>
                <a:latin typeface="avenir" charset="0"/>
              </a:defRPr>
            </a:lvl1pPr>
          </a:lstStyle>
          <a:p>
            <a:fld id="{B6F15528-21DE-4FAA-801E-634DDDAF4B2B}" type="slidenum">
              <a:rPr lang="uk-UA" smtClean="0"/>
              <a:pPr/>
              <a:t>‹#›</a:t>
            </a:fld>
            <a:endParaRPr lang="uk-UA" dirty="0"/>
          </a:p>
        </p:txBody>
      </p:sp>
    </p:spTree>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678180" y="1295400"/>
            <a:ext cx="8204453" cy="492443"/>
          </a:xfrm>
        </p:spPr>
        <p:txBody>
          <a:bodyPr lIns="0" tIns="0" rIns="0" bIns="0"/>
          <a:lstStyle>
            <a:lvl1pPr>
              <a:defRPr sz="3200" b="0" i="0" baseline="0">
                <a:solidFill>
                  <a:srgbClr val="215711"/>
                </a:solidFill>
                <a:latin typeface="avenir" charset="0"/>
                <a:cs typeface="Verdana"/>
              </a:defRPr>
            </a:lvl1pPr>
          </a:lstStyle>
          <a:p>
            <a:endParaRPr dirty="0"/>
          </a:p>
        </p:txBody>
      </p:sp>
      <p:sp>
        <p:nvSpPr>
          <p:cNvPr id="3" name="Holder 3"/>
          <p:cNvSpPr>
            <a:spLocks noGrp="1"/>
          </p:cNvSpPr>
          <p:nvPr>
            <p:ph type="body" idx="1"/>
          </p:nvPr>
        </p:nvSpPr>
        <p:spPr>
          <a:xfrm>
            <a:off x="698500" y="1979469"/>
            <a:ext cx="7569454" cy="276999"/>
          </a:xfrm>
        </p:spPr>
        <p:txBody>
          <a:bodyPr lIns="0" tIns="0" rIns="0" bIns="0"/>
          <a:lstStyle>
            <a:lvl1pPr>
              <a:defRPr b="0" i="0" baseline="0">
                <a:solidFill>
                  <a:schemeClr val="tx1"/>
                </a:solidFill>
                <a:latin typeface="avenir" charset="0"/>
              </a:defRPr>
            </a:lvl1pPr>
          </a:lstStyle>
          <a:p>
            <a:endParaRPr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8500" y="172720"/>
            <a:ext cx="766146" cy="436880"/>
          </a:xfrm>
          <a:prstGeom prst="rect">
            <a:avLst/>
          </a:prstGeom>
        </p:spPr>
      </p:pic>
      <p:sp>
        <p:nvSpPr>
          <p:cNvPr id="11"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2017 K-12 Blueprint, All Rights Reserved.</a:t>
            </a:r>
          </a:p>
          <a:p>
            <a:r>
              <a:rPr lang="en-US" dirty="0"/>
              <a:t>*Other names and brands may be claimed as the property of others.</a:t>
            </a:r>
          </a:p>
        </p:txBody>
      </p:sp>
      <p:sp>
        <p:nvSpPr>
          <p:cNvPr id="13" name="Holder 4"/>
          <p:cNvSpPr>
            <a:spLocks noGrp="1"/>
          </p:cNvSpPr>
          <p:nvPr>
            <p:ph type="sldNum" sz="quarter" idx="4"/>
          </p:nvPr>
        </p:nvSpPr>
        <p:spPr>
          <a:xfrm>
            <a:off x="8686800" y="7228332"/>
            <a:ext cx="868680" cy="184666"/>
          </a:xfrm>
          <a:prstGeom prst="rect">
            <a:avLst/>
          </a:prstGeom>
        </p:spPr>
        <p:txBody>
          <a:bodyPr lIns="0" tIns="0" rIns="0" bIns="0"/>
          <a:lstStyle>
            <a:lvl1pPr algn="r">
              <a:defRPr sz="1200" baseline="0">
                <a:solidFill>
                  <a:schemeClr val="tx1">
                    <a:tint val="75000"/>
                  </a:schemeClr>
                </a:solidFill>
                <a:latin typeface="avenir" charset="0"/>
              </a:defRPr>
            </a:lvl1pPr>
          </a:lstStyle>
          <a:p>
            <a:fld id="{B6F15528-21DE-4FAA-801E-634DDDAF4B2B}" type="slidenum">
              <a:rPr lang="uk-UA" smtClean="0"/>
              <a:pPr/>
              <a:t>‹#›</a:t>
            </a:fld>
            <a:endParaRPr lang="uk-UA" dirty="0"/>
          </a:p>
        </p:txBody>
      </p:sp>
    </p:spTree>
  </p:cSld>
  <p:clrMapOvr>
    <a:masterClrMapping/>
  </p:clrMapOvr>
  <p:extLst>
    <p:ext uri="{DCECCB84-F9BA-43D5-87BE-67443E8EF086}">
      <p15:sldGuideLst xmlns:p15="http://schemas.microsoft.com/office/powerpoint/2012/main">
        <p15:guide id="1" orient="horz" pos="2448" userDrawn="1">
          <p15:clr>
            <a:srgbClr val="FBAE40"/>
          </p15:clr>
        </p15:guide>
        <p15:guide id="2" pos="316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43947"/>
                </a:solidFill>
                <a:latin typeface="Verdana"/>
                <a:cs typeface="Verdana"/>
              </a:defRPr>
            </a:lvl1pPr>
          </a:lstStyle>
          <a:p>
            <a:endParaRPr/>
          </a:p>
        </p:txBody>
      </p:sp>
      <p:sp>
        <p:nvSpPr>
          <p:cNvPr id="3" name="Holder 3"/>
          <p:cNvSpPr>
            <a:spLocks noGrp="1"/>
          </p:cNvSpPr>
          <p:nvPr>
            <p:ph sz="half" idx="2"/>
          </p:nvPr>
        </p:nvSpPr>
        <p:spPr>
          <a:xfrm>
            <a:off x="502920" y="1787652"/>
            <a:ext cx="4375404" cy="5129784"/>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5180076" y="1787652"/>
            <a:ext cx="4375404" cy="5129784"/>
          </a:xfrm>
          <a:prstGeom prst="rect">
            <a:avLst/>
          </a:prstGeom>
        </p:spPr>
        <p:txBody>
          <a:bodyPr wrap="square" lIns="0" tIns="0" rIns="0" bIns="0">
            <a:spAutoFit/>
          </a:bodyPr>
          <a:lstStyle>
            <a:lvl1pPr>
              <a:defRPr/>
            </a:lvl1pPr>
          </a:lstStyle>
          <a:p>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8500" y="172720"/>
            <a:ext cx="766146" cy="436880"/>
          </a:xfrm>
          <a:prstGeom prst="rect">
            <a:avLst/>
          </a:prstGeom>
        </p:spPr>
      </p:pic>
      <p:sp>
        <p:nvSpPr>
          <p:cNvPr id="12" name="Holder 2"/>
          <p:cNvSpPr>
            <a:spLocks noGrp="1"/>
          </p:cNvSpPr>
          <p:nvPr>
            <p:ph type="ftr" sz="quarter" idx="10"/>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2017 K-12 Blueprint, All Rights Reserved.</a:t>
            </a:r>
          </a:p>
          <a:p>
            <a:r>
              <a:rPr lang="en-US" dirty="0"/>
              <a:t>*Other names and brands may be claimed as the property of others.</a:t>
            </a:r>
          </a:p>
        </p:txBody>
      </p:sp>
      <p:sp>
        <p:nvSpPr>
          <p:cNvPr id="14" name="Holder 4"/>
          <p:cNvSpPr>
            <a:spLocks noGrp="1"/>
          </p:cNvSpPr>
          <p:nvPr>
            <p:ph type="sldNum" sz="quarter" idx="4"/>
          </p:nvPr>
        </p:nvSpPr>
        <p:spPr>
          <a:xfrm>
            <a:off x="8686800" y="7228332"/>
            <a:ext cx="868680" cy="184666"/>
          </a:xfrm>
          <a:prstGeom prst="rect">
            <a:avLst/>
          </a:prstGeom>
        </p:spPr>
        <p:txBody>
          <a:bodyPr lIns="0" tIns="0" rIns="0" bIns="0"/>
          <a:lstStyle>
            <a:lvl1pPr algn="r">
              <a:defRPr sz="1200" baseline="0">
                <a:solidFill>
                  <a:schemeClr val="tx1">
                    <a:tint val="75000"/>
                  </a:schemeClr>
                </a:solidFill>
                <a:latin typeface="avenir" charset="0"/>
              </a:defRPr>
            </a:lvl1pPr>
          </a:lstStyle>
          <a:p>
            <a:fld id="{B6F15528-21DE-4FAA-801E-634DDDAF4B2B}" type="slidenum">
              <a:rPr lang="uk-UA" smtClean="0"/>
              <a:pPr/>
              <a:t>‹#›</a:t>
            </a:fld>
            <a:endParaRPr lang="uk-UA"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200" b="1" i="0">
                <a:solidFill>
                  <a:srgbClr val="443947"/>
                </a:solidFill>
                <a:latin typeface="Verdana"/>
                <a:cs typeface="Verdana"/>
              </a:defRPr>
            </a:lvl1pPr>
          </a:lstStyle>
          <a:p>
            <a:endParaRP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698500" y="172720"/>
            <a:ext cx="766146" cy="436880"/>
          </a:xfrm>
          <a:prstGeom prst="rect">
            <a:avLst/>
          </a:prstGeom>
        </p:spPr>
      </p:pic>
      <p:sp>
        <p:nvSpPr>
          <p:cNvPr id="10"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2017 K-12 Blueprint, All Rights Reserved.</a:t>
            </a:r>
          </a:p>
          <a:p>
            <a:r>
              <a:rPr lang="en-US" dirty="0"/>
              <a:t>*Other names and brands may be claimed as the property of others.</a:t>
            </a:r>
          </a:p>
        </p:txBody>
      </p:sp>
      <p:sp>
        <p:nvSpPr>
          <p:cNvPr id="12" name="Holder 4"/>
          <p:cNvSpPr>
            <a:spLocks noGrp="1"/>
          </p:cNvSpPr>
          <p:nvPr>
            <p:ph type="sldNum" sz="quarter" idx="4"/>
          </p:nvPr>
        </p:nvSpPr>
        <p:spPr>
          <a:xfrm>
            <a:off x="8686800" y="7228332"/>
            <a:ext cx="868680" cy="184666"/>
          </a:xfrm>
          <a:prstGeom prst="rect">
            <a:avLst/>
          </a:prstGeom>
        </p:spPr>
        <p:txBody>
          <a:bodyPr lIns="0" tIns="0" rIns="0" bIns="0"/>
          <a:lstStyle>
            <a:lvl1pPr algn="r">
              <a:defRPr sz="1200" baseline="0">
                <a:solidFill>
                  <a:schemeClr val="tx1">
                    <a:tint val="75000"/>
                  </a:schemeClr>
                </a:solidFill>
                <a:latin typeface="avenir" charset="0"/>
              </a:defRPr>
            </a:lvl1pPr>
          </a:lstStyle>
          <a:p>
            <a:fld id="{B6F15528-21DE-4FAA-801E-634DDDAF4B2B}" type="slidenum">
              <a:rPr lang="uk-UA" smtClean="0"/>
              <a:pPr/>
              <a:t>‹#›</a:t>
            </a:fld>
            <a:endParaRPr lang="uk-UA"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155446" y="1117563"/>
            <a:ext cx="7747507" cy="492443"/>
          </a:xfrm>
          <a:prstGeom prst="rect">
            <a:avLst/>
          </a:prstGeom>
        </p:spPr>
        <p:txBody>
          <a:bodyPr wrap="square" lIns="0" tIns="0" rIns="0" bIns="0">
            <a:spAutoFit/>
          </a:bodyPr>
          <a:lstStyle>
            <a:lvl1pPr>
              <a:defRPr sz="3200" b="1" i="0">
                <a:solidFill>
                  <a:srgbClr val="443947"/>
                </a:solidFill>
                <a:latin typeface="Verdana"/>
                <a:cs typeface="Verdana"/>
              </a:defRPr>
            </a:lvl1pPr>
          </a:lstStyle>
          <a:p>
            <a:endParaRPr dirty="0"/>
          </a:p>
        </p:txBody>
      </p:sp>
      <p:sp>
        <p:nvSpPr>
          <p:cNvPr id="3" name="Holder 3"/>
          <p:cNvSpPr>
            <a:spLocks noGrp="1"/>
          </p:cNvSpPr>
          <p:nvPr>
            <p:ph type="body" idx="1"/>
          </p:nvPr>
        </p:nvSpPr>
        <p:spPr>
          <a:xfrm>
            <a:off x="1333500" y="1925235"/>
            <a:ext cx="7391400" cy="3956685"/>
          </a:xfrm>
          <a:prstGeom prst="rect">
            <a:avLst/>
          </a:prstGeom>
        </p:spPr>
        <p:txBody>
          <a:bodyPr wrap="square" lIns="0" tIns="0" rIns="0" bIns="0">
            <a:spAutoFit/>
          </a:bodyPr>
          <a:lstStyle>
            <a:lvl1pPr>
              <a:defRPr b="0" i="0">
                <a:solidFill>
                  <a:schemeClr val="tx1"/>
                </a:solidFill>
              </a:defRPr>
            </a:lvl1pPr>
          </a:lstStyle>
          <a:p>
            <a:endParaRPr dirty="0"/>
          </a:p>
        </p:txBody>
      </p:sp>
      <p:sp>
        <p:nvSpPr>
          <p:cNvPr id="8"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2017 K-12 Blueprint, All Rights Reserved.</a:t>
            </a:r>
          </a:p>
          <a:p>
            <a:r>
              <a:rPr lang="en-US" dirty="0"/>
              <a:t>*Other names and brands may be claimed as the property of others.</a:t>
            </a:r>
          </a:p>
        </p:txBody>
      </p:sp>
      <p:sp>
        <p:nvSpPr>
          <p:cNvPr id="9" name="Holder 3"/>
          <p:cNvSpPr txBox="1">
            <a:spLocks/>
          </p:cNvSpPr>
          <p:nvPr userDrawn="1"/>
        </p:nvSpPr>
        <p:spPr>
          <a:xfrm>
            <a:off x="678180" y="7436078"/>
            <a:ext cx="1199515" cy="107722"/>
          </a:xfrm>
          <a:prstGeom prst="rect">
            <a:avLst/>
          </a:prstGeom>
        </p:spPr>
        <p:txBody>
          <a:bodyPr lIns="0" tIns="0" rIns="0" bIns="0"/>
          <a:lstStyle>
            <a:defPPr>
              <a:defRPr lang="en-US"/>
            </a:defPPr>
            <a:lvl1pPr marL="0" algn="l" defTabSz="457200" rtl="0" eaLnBrk="1" latinLnBrk="0" hangingPunct="1">
              <a:defRPr sz="700" b="1" i="0" kern="1200" baseline="0">
                <a:solidFill>
                  <a:srgbClr val="5B5A59"/>
                </a:solidFill>
                <a:latin typeface="avenir" charset="0"/>
                <a:ea typeface="+mn-ea"/>
                <a:cs typeface="Verdana"/>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12700"/>
            <a:r>
              <a:rPr lang="en-US" spc="-5"/>
              <a:t>www.k12blueprint.com</a:t>
            </a:r>
            <a:endParaRPr lang="en-US" spc="-5" dirty="0"/>
          </a:p>
        </p:txBody>
      </p:sp>
      <p:sp>
        <p:nvSpPr>
          <p:cNvPr id="10" name="Holder 4"/>
          <p:cNvSpPr>
            <a:spLocks noGrp="1"/>
          </p:cNvSpPr>
          <p:nvPr>
            <p:ph type="sldNum" sz="quarter" idx="4"/>
          </p:nvPr>
        </p:nvSpPr>
        <p:spPr>
          <a:xfrm>
            <a:off x="8686800" y="7228332"/>
            <a:ext cx="868680" cy="184666"/>
          </a:xfrm>
          <a:prstGeom prst="rect">
            <a:avLst/>
          </a:prstGeom>
        </p:spPr>
        <p:txBody>
          <a:bodyPr lIns="0" tIns="0" rIns="0" bIns="0"/>
          <a:lstStyle>
            <a:lvl1pPr algn="r">
              <a:defRPr sz="1200" baseline="0">
                <a:solidFill>
                  <a:schemeClr val="tx1">
                    <a:tint val="75000"/>
                  </a:schemeClr>
                </a:solidFill>
                <a:latin typeface="avenir" charset="0"/>
              </a:defRPr>
            </a:lvl1pPr>
          </a:lstStyle>
          <a:p>
            <a:fld id="{B6F15528-21DE-4FAA-801E-634DDDAF4B2B}" type="slidenum">
              <a:rPr lang="uk-UA" smtClean="0"/>
              <a:pPr/>
              <a:t>‹#›</a:t>
            </a:fld>
            <a:endParaRPr lang="uk-UA" dirty="0"/>
          </a:p>
        </p:txBody>
      </p:sp>
      <p:pic>
        <p:nvPicPr>
          <p:cNvPr id="11" name="Picture 10"/>
          <p:cNvPicPr>
            <a:picLocks noChangeAspect="1"/>
          </p:cNvPicPr>
          <p:nvPr userDrawn="1"/>
        </p:nvPicPr>
        <p:blipFill>
          <a:blip r:embed="rId7" cstate="print">
            <a:extLst>
              <a:ext uri="{28A0092B-C50C-407E-A947-70E740481C1C}">
                <a14:useLocalDpi xmlns:a14="http://schemas.microsoft.com/office/drawing/2010/main"/>
              </a:ext>
            </a:extLst>
          </a:blip>
          <a:stretch>
            <a:fillRect/>
          </a:stretch>
        </p:blipFill>
        <p:spPr>
          <a:xfrm>
            <a:off x="698500" y="172720"/>
            <a:ext cx="766146" cy="436880"/>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5" r:id="rId2"/>
    <p:sldLayoutId id="2147483662" r:id="rId3"/>
    <p:sldLayoutId id="2147483663" r:id="rId4"/>
    <p:sldLayoutId id="2147483664" r:id="rId5"/>
  </p:sldLayoutIdLst>
  <p:hf hdr="0" ftr="0" dt="0"/>
  <p:txStyles>
    <p:titleStyle>
      <a:lvl1pPr>
        <a:defRPr sz="3200" b="0" i="1" baseline="0">
          <a:solidFill>
            <a:srgbClr val="215711"/>
          </a:solidFill>
          <a:latin typeface="droid serif" charset="0"/>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3" Type="http://schemas.openxmlformats.org/officeDocument/2006/relationships/hyperlink" Target="https://www.cosn.org/edtech-topics/state-of-edtech-leadership/"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9.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hyperlink" Target="https://www.verizon.com/business/resources/T359/reports/dbir/2022-data-breach-investigations-report-dbir.pdf"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s://www.emsisoft.com/en/blog/43258/the-state-of-ransomware-in-the-us-report-and-statistics-2022/"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Slide Number Placeholder 10"/>
          <p:cNvSpPr>
            <a:spLocks noGrp="1"/>
          </p:cNvSpPr>
          <p:nvPr>
            <p:ph type="sldNum" sz="quarter" idx="4"/>
          </p:nvPr>
        </p:nvSpPr>
        <p:spPr/>
        <p:txBody>
          <a:bodyPr/>
          <a:lstStyle/>
          <a:p>
            <a:fld id="{B6F15528-21DE-4FAA-801E-634DDDAF4B2B}" type="slidenum">
              <a:rPr lang="uk-UA" smtClean="0"/>
              <a:pPr/>
              <a:t>1</a:t>
            </a:fld>
            <a:endParaRPr lang="uk-UA" dirty="0"/>
          </a:p>
        </p:txBody>
      </p:sp>
      <p:sp>
        <p:nvSpPr>
          <p:cNvPr id="12"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pic>
        <p:nvPicPr>
          <p:cNvPr id="6" name="Graphic 5">
            <a:extLst>
              <a:ext uri="{FF2B5EF4-FFF2-40B4-BE49-F238E27FC236}">
                <a16:creationId xmlns:a16="http://schemas.microsoft.com/office/drawing/2014/main" id="{D1F7C588-2394-2919-E510-D346B6CDE966}"/>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0" y="0"/>
            <a:ext cx="1230347" cy="1211297"/>
          </a:xfrm>
          <a:prstGeom prst="rect">
            <a:avLst/>
          </a:prstGeom>
        </p:spPr>
      </p:pic>
      <p:pic>
        <p:nvPicPr>
          <p:cNvPr id="3" name="Picture 2">
            <a:extLst>
              <a:ext uri="{FF2B5EF4-FFF2-40B4-BE49-F238E27FC236}">
                <a16:creationId xmlns:a16="http://schemas.microsoft.com/office/drawing/2014/main" id="{21A62C63-81B5-6292-DAAE-7729BEA5ED4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352800"/>
            <a:ext cx="10058400" cy="4419600"/>
          </a:xfrm>
          <a:prstGeom prst="rect">
            <a:avLst/>
          </a:prstGeom>
        </p:spPr>
      </p:pic>
      <p:sp>
        <p:nvSpPr>
          <p:cNvPr id="7" name="bk object 17">
            <a:extLst>
              <a:ext uri="{FF2B5EF4-FFF2-40B4-BE49-F238E27FC236}">
                <a16:creationId xmlns:a16="http://schemas.microsoft.com/office/drawing/2014/main" id="{97ED9A28-93C2-46E1-2111-83DB5FE1AB87}"/>
              </a:ext>
            </a:extLst>
          </p:cNvPr>
          <p:cNvSpPr/>
          <p:nvPr/>
        </p:nvSpPr>
        <p:spPr>
          <a:xfrm>
            <a:off x="0" y="1211297"/>
            <a:ext cx="10058400" cy="2141503"/>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69804"/>
            </a:srgbClr>
          </a:solidFill>
        </p:spPr>
        <p:txBody>
          <a:bodyPr wrap="square" lIns="0" tIns="0" rIns="0" bIns="0" rtlCol="0"/>
          <a:lstStyle/>
          <a:p>
            <a:endParaRPr dirty="0"/>
          </a:p>
        </p:txBody>
      </p:sp>
      <p:sp>
        <p:nvSpPr>
          <p:cNvPr id="4" name="object 4"/>
          <p:cNvSpPr txBox="1"/>
          <p:nvPr/>
        </p:nvSpPr>
        <p:spPr>
          <a:xfrm>
            <a:off x="199103" y="1935800"/>
            <a:ext cx="8702040" cy="692497"/>
          </a:xfrm>
          <a:prstGeom prst="rect">
            <a:avLst/>
          </a:prstGeom>
        </p:spPr>
        <p:txBody>
          <a:bodyPr vert="horz" wrap="square" lIns="0" tIns="0" rIns="0" bIns="0" numCol="1" rtlCol="0">
            <a:spAutoFit/>
          </a:bodyPr>
          <a:lstStyle/>
          <a:p>
            <a:pPr algn="ctr"/>
            <a:r>
              <a:rPr lang="en-US" sz="4500" b="1" dirty="0">
                <a:solidFill>
                  <a:srgbClr val="225B75"/>
                </a:solidFill>
                <a:latin typeface="Avenir Book" charset="0"/>
                <a:ea typeface="Avenir Book" charset="0"/>
                <a:cs typeface="Avenir Book" charset="0"/>
              </a:rPr>
              <a:t>Making the Case for Security</a:t>
            </a:r>
          </a:p>
        </p:txBody>
      </p:sp>
      <p:pic>
        <p:nvPicPr>
          <p:cNvPr id="5" name="Picture 4">
            <a:extLst>
              <a:ext uri="{FF2B5EF4-FFF2-40B4-BE49-F238E27FC236}">
                <a16:creationId xmlns:a16="http://schemas.microsoft.com/office/drawing/2014/main" id="{F88EE951-F5B7-4E49-B6E8-6C7E61DF32B5}"/>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50293" y="1799278"/>
            <a:ext cx="901700" cy="8536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dirty="0"/>
          </a:p>
        </p:txBody>
      </p:sp>
      <p:sp>
        <p:nvSpPr>
          <p:cNvPr id="8" name="Slide Number Placeholder 7"/>
          <p:cNvSpPr>
            <a:spLocks noGrp="1"/>
          </p:cNvSpPr>
          <p:nvPr>
            <p:ph type="sldNum" sz="quarter" idx="4"/>
          </p:nvPr>
        </p:nvSpPr>
        <p:spPr/>
        <p:txBody>
          <a:bodyPr/>
          <a:lstStyle/>
          <a:p>
            <a:fld id="{B6F15528-21DE-4FAA-801E-634DDDAF4B2B}" type="slidenum">
              <a:rPr lang="uk-UA" smtClean="0"/>
              <a:pPr/>
              <a:t>10</a:t>
            </a:fld>
            <a:endParaRPr lang="uk-UA" dirty="0"/>
          </a:p>
        </p:txBody>
      </p:sp>
      <p:sp>
        <p:nvSpPr>
          <p:cNvPr id="11"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3" name="object 3"/>
          <p:cNvSpPr txBox="1">
            <a:spLocks noGrp="1"/>
          </p:cNvSpPr>
          <p:nvPr>
            <p:ph type="title"/>
          </p:nvPr>
        </p:nvSpPr>
        <p:spPr>
          <a:xfrm>
            <a:off x="678180" y="1295400"/>
            <a:ext cx="8953076" cy="430887"/>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Follow the Leadership</a:t>
            </a:r>
          </a:p>
        </p:txBody>
      </p:sp>
      <p:sp>
        <p:nvSpPr>
          <p:cNvPr id="12" name="object 4">
            <a:extLst>
              <a:ext uri="{FF2B5EF4-FFF2-40B4-BE49-F238E27FC236}">
                <a16:creationId xmlns:a16="http://schemas.microsoft.com/office/drawing/2014/main" id="{E63ED0DF-5A77-1743-97B9-30E83A5A3A7D}"/>
              </a:ext>
            </a:extLst>
          </p:cNvPr>
          <p:cNvSpPr txBox="1"/>
          <p:nvPr/>
        </p:nvSpPr>
        <p:spPr>
          <a:xfrm>
            <a:off x="678180" y="1975094"/>
            <a:ext cx="4101662" cy="4001095"/>
          </a:xfrm>
          <a:prstGeom prst="rect">
            <a:avLst/>
          </a:prstGeom>
        </p:spPr>
        <p:txBody>
          <a:bodyPr vert="horz" wrap="square" lIns="0" tIns="0" rIns="0" bIns="0" rtlCol="0">
            <a:spAutoFit/>
          </a:bodyPr>
          <a:lstStyle/>
          <a:p>
            <a:pPr marL="12700">
              <a:lnSpc>
                <a:spcPct val="100000"/>
              </a:lnSpc>
            </a:pPr>
            <a:r>
              <a:rPr lang="en-US" sz="2000" spc="-110" dirty="0">
                <a:solidFill>
                  <a:srgbClr val="443947"/>
                </a:solidFill>
                <a:latin typeface="Avenir Book" panose="02000503020000020003" pitchFamily="2" charset="0"/>
                <a:cs typeface="Verdana"/>
              </a:rPr>
              <a:t>The </a:t>
            </a:r>
            <a:r>
              <a:rPr lang="en-US" sz="2000" spc="-110" dirty="0" err="1">
                <a:solidFill>
                  <a:srgbClr val="443947"/>
                </a:solidFill>
                <a:latin typeface="Avenir Book" panose="02000503020000020003" pitchFamily="2" charset="0"/>
                <a:cs typeface="Verdana"/>
                <a:hlinkClick r:id="rId3"/>
              </a:rPr>
              <a:t>CoSN</a:t>
            </a:r>
            <a:r>
              <a:rPr lang="en-US" sz="2000" spc="-110" dirty="0">
                <a:solidFill>
                  <a:srgbClr val="443947"/>
                </a:solidFill>
                <a:latin typeface="Avenir Book" panose="02000503020000020003" pitchFamily="2" charset="0"/>
                <a:cs typeface="Verdana"/>
                <a:hlinkClick r:id="rId3"/>
              </a:rPr>
              <a:t> 2022 EdTech Leadership Survey </a:t>
            </a:r>
            <a:r>
              <a:rPr lang="en-US" sz="2000" spc="-110" dirty="0">
                <a:solidFill>
                  <a:srgbClr val="443947"/>
                </a:solidFill>
                <a:latin typeface="Avenir Book" panose="02000503020000020003" pitchFamily="2" charset="0"/>
                <a:cs typeface="Verdana"/>
              </a:rPr>
              <a:t>reports that—though cybersecurity is the number one priority for IT Leaders— risks are underestimated, with only eight percent considering their district to be at an elevated risk for a ransomware attack.  </a:t>
            </a:r>
          </a:p>
          <a:p>
            <a:pPr marL="12700">
              <a:lnSpc>
                <a:spcPct val="100000"/>
              </a:lnSpc>
            </a:pPr>
            <a:endParaRPr lang="en-US" sz="2000" spc="-110" dirty="0">
              <a:solidFill>
                <a:srgbClr val="443947"/>
              </a:solidFill>
              <a:latin typeface="Avenir Book" panose="02000503020000020003" pitchFamily="2" charset="0"/>
              <a:cs typeface="Verdana"/>
            </a:endParaRPr>
          </a:p>
          <a:p>
            <a:pPr marL="12700">
              <a:lnSpc>
                <a:spcPct val="100000"/>
              </a:lnSpc>
            </a:pPr>
            <a:r>
              <a:rPr lang="en-US" sz="2000" spc="-110" dirty="0">
                <a:solidFill>
                  <a:srgbClr val="443947"/>
                </a:solidFill>
                <a:latin typeface="Avenir Book" panose="02000503020000020003" pitchFamily="2" charset="0"/>
                <a:cs typeface="Verdana"/>
              </a:rPr>
              <a:t>Providing support for home access strains the resources of school district IT departments. More than half of districts are understaffed in their ability to provide remote support to students and families. </a:t>
            </a:r>
          </a:p>
        </p:txBody>
      </p:sp>
      <p:pic>
        <p:nvPicPr>
          <p:cNvPr id="3" name="Picture 2">
            <a:extLst>
              <a:ext uri="{FF2B5EF4-FFF2-40B4-BE49-F238E27FC236}">
                <a16:creationId xmlns:a16="http://schemas.microsoft.com/office/drawing/2014/main" id="{53E5AB06-4FB8-3F85-0AF7-6CE113A0BE15}"/>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5029200" y="2187949"/>
            <a:ext cx="5029200" cy="4342909"/>
          </a:xfrm>
          <a:prstGeom prst="rect">
            <a:avLst/>
          </a:prstGeom>
        </p:spPr>
      </p:pic>
    </p:spTree>
    <p:extLst>
      <p:ext uri="{BB962C8B-B14F-4D97-AF65-F5344CB8AC3E}">
        <p14:creationId xmlns:p14="http://schemas.microsoft.com/office/powerpoint/2010/main" val="31551150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11</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78180" y="1321713"/>
            <a:ext cx="8900948" cy="430887"/>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Practice Makes Perfect</a:t>
            </a:r>
          </a:p>
        </p:txBody>
      </p:sp>
      <p:sp>
        <p:nvSpPr>
          <p:cNvPr id="12" name="object 4">
            <a:extLst>
              <a:ext uri="{FF2B5EF4-FFF2-40B4-BE49-F238E27FC236}">
                <a16:creationId xmlns:a16="http://schemas.microsoft.com/office/drawing/2014/main" id="{C0CC82DF-70E9-4F4D-AB86-A2F02ACB8BD6}"/>
              </a:ext>
            </a:extLst>
          </p:cNvPr>
          <p:cNvSpPr txBox="1"/>
          <p:nvPr/>
        </p:nvSpPr>
        <p:spPr>
          <a:xfrm>
            <a:off x="678180" y="2077283"/>
            <a:ext cx="8618220" cy="4939814"/>
          </a:xfrm>
          <a:prstGeom prst="rect">
            <a:avLst/>
          </a:prstGeom>
        </p:spPr>
        <p:txBody>
          <a:bodyPr vert="horz" wrap="square" lIns="0" tIns="0" rIns="0" bIns="0" rtlCol="0">
            <a:spAutoFit/>
          </a:bodyPr>
          <a:lstStyle/>
          <a:p>
            <a:pPr marL="12700">
              <a:lnSpc>
                <a:spcPct val="100000"/>
              </a:lnSpc>
            </a:pPr>
            <a:r>
              <a:rPr lang="en-US" sz="2300" spc="-110" dirty="0">
                <a:solidFill>
                  <a:srgbClr val="443947"/>
                </a:solidFill>
                <a:latin typeface="Avenir Book" panose="02000503020000020003" pitchFamily="2" charset="0"/>
                <a:cs typeface="Verdana"/>
              </a:rPr>
              <a:t>The following practices work together to ensure Zero Trust.</a:t>
            </a:r>
          </a:p>
          <a:p>
            <a:pPr marL="12700">
              <a:lnSpc>
                <a:spcPct val="100000"/>
              </a:lnSpc>
            </a:pPr>
            <a:endParaRPr lang="en-US" sz="2300" spc="-110" dirty="0">
              <a:solidFill>
                <a:srgbClr val="443947"/>
              </a:solidFill>
              <a:latin typeface="Avenir Book" panose="02000503020000020003" pitchFamily="2" charset="0"/>
              <a:cs typeface="Verdana"/>
            </a:endParaRPr>
          </a:p>
          <a:p>
            <a:pPr marL="538480" indent="-342900">
              <a:spcBef>
                <a:spcPts val="600"/>
              </a:spcBef>
              <a:spcAft>
                <a:spcPts val="600"/>
              </a:spcAft>
              <a:buClr>
                <a:srgbClr val="8E463D"/>
              </a:buClr>
              <a:buFont typeface="Arial" panose="020B0604020202020204" pitchFamily="34" charset="0"/>
              <a:buChar char="•"/>
            </a:pPr>
            <a:r>
              <a:rPr lang="en-US" sz="2300" spc="-110" dirty="0">
                <a:solidFill>
                  <a:srgbClr val="8E463D"/>
                </a:solidFill>
                <a:latin typeface="Avenir Book" panose="02000503020000020003" pitchFamily="2" charset="0"/>
                <a:cs typeface="Verdana"/>
              </a:rPr>
              <a:t>Leadership Practices</a:t>
            </a:r>
            <a:r>
              <a:rPr lang="en-US" sz="2300" spc="-110" dirty="0">
                <a:solidFill>
                  <a:srgbClr val="443947"/>
                </a:solidFill>
                <a:latin typeface="Avenir Book" panose="02000503020000020003" pitchFamily="2" charset="0"/>
                <a:cs typeface="Verdana"/>
              </a:rPr>
              <a:t>: Education leaders who embody and promote a security-first outlook</a:t>
            </a:r>
          </a:p>
          <a:p>
            <a:pPr marL="538480" indent="-342900">
              <a:spcBef>
                <a:spcPts val="600"/>
              </a:spcBef>
              <a:spcAft>
                <a:spcPts val="600"/>
              </a:spcAft>
              <a:buClr>
                <a:srgbClr val="8E463D"/>
              </a:buClr>
              <a:buFont typeface="Arial" panose="020B0604020202020204" pitchFamily="34" charset="0"/>
              <a:buChar char="•"/>
            </a:pPr>
            <a:r>
              <a:rPr lang="en-US" sz="2300" spc="-110" dirty="0">
                <a:solidFill>
                  <a:srgbClr val="8E463D"/>
                </a:solidFill>
                <a:latin typeface="Avenir Book" panose="02000503020000020003" pitchFamily="2" charset="0"/>
                <a:cs typeface="Verdana"/>
              </a:rPr>
              <a:t>Professional Development Practices</a:t>
            </a:r>
            <a:r>
              <a:rPr lang="en-US" sz="2300" spc="-110" dirty="0">
                <a:solidFill>
                  <a:srgbClr val="443947"/>
                </a:solidFill>
                <a:latin typeface="Avenir Book" panose="02000503020000020003" pitchFamily="2" charset="0"/>
                <a:cs typeface="Verdana"/>
              </a:rPr>
              <a:t>: Comprehensive staff training on the latest security practices</a:t>
            </a:r>
          </a:p>
          <a:p>
            <a:pPr marL="538480" indent="-342900">
              <a:spcBef>
                <a:spcPts val="600"/>
              </a:spcBef>
              <a:spcAft>
                <a:spcPts val="600"/>
              </a:spcAft>
              <a:buClr>
                <a:srgbClr val="8E463D"/>
              </a:buClr>
              <a:buFont typeface="Arial" panose="020B0604020202020204" pitchFamily="34" charset="0"/>
              <a:buChar char="•"/>
            </a:pPr>
            <a:r>
              <a:rPr lang="en-US" sz="2300" spc="-110" dirty="0">
                <a:solidFill>
                  <a:srgbClr val="8E463D"/>
                </a:solidFill>
                <a:latin typeface="Avenir Book" panose="02000503020000020003" pitchFamily="2" charset="0"/>
                <a:cs typeface="Verdana"/>
              </a:rPr>
              <a:t>Business Practices</a:t>
            </a:r>
            <a:r>
              <a:rPr lang="en-US" sz="2300" spc="-110" dirty="0">
                <a:solidFill>
                  <a:srgbClr val="443947"/>
                </a:solidFill>
                <a:latin typeface="Avenir Book" panose="02000503020000020003" pitchFamily="2" charset="0"/>
                <a:cs typeface="Verdana"/>
              </a:rPr>
              <a:t>: Ensuring that administrators and support staff follow sound security protocols</a:t>
            </a:r>
          </a:p>
          <a:p>
            <a:pPr marL="538480" indent="-342900">
              <a:spcBef>
                <a:spcPts val="600"/>
              </a:spcBef>
              <a:spcAft>
                <a:spcPts val="600"/>
              </a:spcAft>
              <a:buClr>
                <a:srgbClr val="8E463D"/>
              </a:buClr>
              <a:buFont typeface="Arial" panose="020B0604020202020204" pitchFamily="34" charset="0"/>
              <a:buChar char="•"/>
            </a:pPr>
            <a:r>
              <a:rPr lang="en-US" sz="2300" spc="-110" dirty="0">
                <a:solidFill>
                  <a:srgbClr val="8E463D"/>
                </a:solidFill>
                <a:latin typeface="Avenir Book" panose="02000503020000020003" pitchFamily="2" charset="0"/>
                <a:cs typeface="Verdana"/>
              </a:rPr>
              <a:t>Classroom Practices</a:t>
            </a:r>
            <a:r>
              <a:rPr lang="en-US" sz="2300" spc="-110" dirty="0">
                <a:solidFill>
                  <a:srgbClr val="443947"/>
                </a:solidFill>
                <a:latin typeface="Avenir Book" panose="02000503020000020003" pitchFamily="2" charset="0"/>
                <a:cs typeface="Verdana"/>
              </a:rPr>
              <a:t>: Safeguards and strategies to protect student data in the classroom</a:t>
            </a:r>
          </a:p>
          <a:p>
            <a:pPr marL="538480" indent="-342900">
              <a:spcBef>
                <a:spcPts val="600"/>
              </a:spcBef>
              <a:spcAft>
                <a:spcPts val="600"/>
              </a:spcAft>
              <a:buClr>
                <a:srgbClr val="8E463D"/>
              </a:buClr>
              <a:buFont typeface="Arial" panose="020B0604020202020204" pitchFamily="34" charset="0"/>
              <a:buChar char="•"/>
            </a:pPr>
            <a:r>
              <a:rPr lang="en-US" sz="2300" spc="-110" dirty="0">
                <a:solidFill>
                  <a:srgbClr val="8E463D"/>
                </a:solidFill>
                <a:latin typeface="Avenir Book" panose="02000503020000020003" pitchFamily="2" charset="0"/>
                <a:cs typeface="Verdana"/>
              </a:rPr>
              <a:t>Data Security Practices</a:t>
            </a:r>
            <a:r>
              <a:rPr lang="en-US" sz="2300" spc="-110" dirty="0">
                <a:solidFill>
                  <a:srgbClr val="443947"/>
                </a:solidFill>
                <a:latin typeface="Avenir Book" panose="02000503020000020003" pitchFamily="2" charset="0"/>
                <a:cs typeface="Verdana"/>
              </a:rPr>
              <a:t>: School- and district-wide protocols implemented by IT</a:t>
            </a:r>
          </a:p>
        </p:txBody>
      </p:sp>
    </p:spTree>
    <p:extLst>
      <p:ext uri="{BB962C8B-B14F-4D97-AF65-F5344CB8AC3E}">
        <p14:creationId xmlns:p14="http://schemas.microsoft.com/office/powerpoint/2010/main" val="36619139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k object 17">
            <a:extLst>
              <a:ext uri="{FF2B5EF4-FFF2-40B4-BE49-F238E27FC236}">
                <a16:creationId xmlns:a16="http://schemas.microsoft.com/office/drawing/2014/main" id="{13948F00-6AB5-F312-D86C-31C4FFE95B48}"/>
              </a:ext>
            </a:extLst>
          </p:cNvPr>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12</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8" name="object 3"/>
          <p:cNvSpPr txBox="1">
            <a:spLocks noGrp="1"/>
          </p:cNvSpPr>
          <p:nvPr>
            <p:ph type="title"/>
          </p:nvPr>
        </p:nvSpPr>
        <p:spPr>
          <a:xfrm>
            <a:off x="685800" y="1295400"/>
            <a:ext cx="8644842" cy="492443"/>
          </a:xfrm>
          <a:prstGeom prst="rect">
            <a:avLst/>
          </a:prstGeom>
        </p:spPr>
        <p:txBody>
          <a:bodyPr vert="horz" wrap="square" lIns="0" tIns="0" rIns="0" bIns="0" rtlCol="0">
            <a:spAutoFit/>
          </a:bodyPr>
          <a:lstStyle/>
          <a:p>
            <a:pPr algn="l"/>
            <a:r>
              <a:rPr lang="en-US" b="1" dirty="0">
                <a:solidFill>
                  <a:srgbClr val="8E463D"/>
                </a:solidFill>
                <a:latin typeface="Krona One" panose="02010605030500060004" pitchFamily="2" charset="77"/>
                <a:ea typeface="Avenir Book" charset="0"/>
                <a:cs typeface="Avenir Book" charset="0"/>
              </a:rPr>
              <a:t>Regulations Overview</a:t>
            </a:r>
          </a:p>
        </p:txBody>
      </p:sp>
      <p:sp>
        <p:nvSpPr>
          <p:cNvPr id="10" name="object 4">
            <a:extLst>
              <a:ext uri="{FF2B5EF4-FFF2-40B4-BE49-F238E27FC236}">
                <a16:creationId xmlns:a16="http://schemas.microsoft.com/office/drawing/2014/main" id="{8AD79ECA-B444-AE41-84D3-2C02C14B8CC0}"/>
              </a:ext>
            </a:extLst>
          </p:cNvPr>
          <p:cNvSpPr txBox="1"/>
          <p:nvPr/>
        </p:nvSpPr>
        <p:spPr>
          <a:xfrm>
            <a:off x="747646" y="2209800"/>
            <a:ext cx="8335394" cy="4157164"/>
          </a:xfrm>
          <a:prstGeom prst="rect">
            <a:avLst/>
          </a:prstGeom>
        </p:spPr>
        <p:txBody>
          <a:bodyPr vert="horz" wrap="square" lIns="0" tIns="0" rIns="0" bIns="0" rtlCol="0">
            <a:spAutoFit/>
          </a:bodyPr>
          <a:lstStyle/>
          <a:p>
            <a:pPr marL="355600" indent="-342900">
              <a:lnSpc>
                <a:spcPct val="200000"/>
              </a:lnSpc>
              <a:buFont typeface="Arial" panose="020B0604020202020204" pitchFamily="34" charset="0"/>
              <a:buChar char="•"/>
            </a:pPr>
            <a:r>
              <a:rPr lang="en-US" sz="2300" spc="-110" dirty="0">
                <a:solidFill>
                  <a:srgbClr val="8E463D"/>
                </a:solidFill>
                <a:latin typeface="Avenir Book" panose="02000503020000020003" pitchFamily="2" charset="0"/>
                <a:cs typeface="Verdana"/>
              </a:rPr>
              <a:t>GDPR</a:t>
            </a:r>
            <a:r>
              <a:rPr lang="en-US" sz="2300" spc="-110" dirty="0">
                <a:solidFill>
                  <a:srgbClr val="443947"/>
                </a:solidFill>
                <a:latin typeface="Avenir Book" panose="02000503020000020003" pitchFamily="2" charset="0"/>
                <a:cs typeface="Verdana"/>
              </a:rPr>
              <a:t>: General Data Protection Regulation</a:t>
            </a:r>
          </a:p>
          <a:p>
            <a:pPr marL="355600" indent="-342900">
              <a:lnSpc>
                <a:spcPct val="200000"/>
              </a:lnSpc>
              <a:buFont typeface="Arial" panose="020B0604020202020204" pitchFamily="34" charset="0"/>
              <a:buChar char="•"/>
            </a:pPr>
            <a:r>
              <a:rPr lang="en-US" sz="2300" spc="-110" dirty="0">
                <a:solidFill>
                  <a:srgbClr val="8E463D"/>
                </a:solidFill>
                <a:latin typeface="Avenir Book" panose="02000503020000020003" pitchFamily="2" charset="0"/>
                <a:cs typeface="Verdana"/>
              </a:rPr>
              <a:t>FERPA</a:t>
            </a:r>
            <a:r>
              <a:rPr lang="en-US" sz="2300" spc="-110" dirty="0">
                <a:solidFill>
                  <a:srgbClr val="443947"/>
                </a:solidFill>
                <a:latin typeface="Avenir Book" panose="02000503020000020003" pitchFamily="2" charset="0"/>
                <a:cs typeface="Verdana"/>
              </a:rPr>
              <a:t>: Family Educational Rights and Privacy Act</a:t>
            </a:r>
          </a:p>
          <a:p>
            <a:pPr marL="355600" indent="-342900">
              <a:lnSpc>
                <a:spcPct val="200000"/>
              </a:lnSpc>
              <a:buFont typeface="Arial" panose="020B0604020202020204" pitchFamily="34" charset="0"/>
              <a:buChar char="•"/>
            </a:pPr>
            <a:r>
              <a:rPr lang="en-US" sz="2300" spc="-110" dirty="0">
                <a:solidFill>
                  <a:srgbClr val="8E463D"/>
                </a:solidFill>
                <a:latin typeface="Avenir Book" panose="02000503020000020003" pitchFamily="2" charset="0"/>
                <a:cs typeface="Verdana"/>
              </a:rPr>
              <a:t>COPPA</a:t>
            </a:r>
            <a:r>
              <a:rPr lang="en-US" sz="2300" spc="-110" dirty="0">
                <a:solidFill>
                  <a:srgbClr val="443947"/>
                </a:solidFill>
                <a:latin typeface="Avenir Book" panose="02000503020000020003" pitchFamily="2" charset="0"/>
                <a:cs typeface="Verdana"/>
              </a:rPr>
              <a:t>: The Children’s Online Privacy Protection Act</a:t>
            </a:r>
          </a:p>
          <a:p>
            <a:pPr marL="355600" indent="-342900">
              <a:lnSpc>
                <a:spcPct val="200000"/>
              </a:lnSpc>
              <a:buFont typeface="Arial" panose="020B0604020202020204" pitchFamily="34" charset="0"/>
              <a:buChar char="•"/>
            </a:pPr>
            <a:r>
              <a:rPr lang="en-US" sz="2300" spc="-110" dirty="0">
                <a:solidFill>
                  <a:srgbClr val="8E463D"/>
                </a:solidFill>
                <a:latin typeface="Avenir Book" panose="02000503020000020003" pitchFamily="2" charset="0"/>
                <a:cs typeface="Verdana"/>
              </a:rPr>
              <a:t>CIPA</a:t>
            </a:r>
            <a:r>
              <a:rPr lang="en-US" sz="2300" spc="-110" dirty="0">
                <a:solidFill>
                  <a:srgbClr val="443947"/>
                </a:solidFill>
                <a:latin typeface="Avenir Book" panose="02000503020000020003" pitchFamily="2" charset="0"/>
                <a:cs typeface="Verdana"/>
              </a:rPr>
              <a:t>: Children’s Internet Protection Act</a:t>
            </a:r>
          </a:p>
          <a:p>
            <a:pPr marL="355600" indent="-342900">
              <a:lnSpc>
                <a:spcPct val="200000"/>
              </a:lnSpc>
              <a:buFont typeface="Arial" panose="020B0604020202020204" pitchFamily="34" charset="0"/>
              <a:buChar char="•"/>
            </a:pPr>
            <a:r>
              <a:rPr lang="en-US" sz="2300" spc="-110" dirty="0">
                <a:solidFill>
                  <a:srgbClr val="8E463D"/>
                </a:solidFill>
                <a:latin typeface="Avenir Book" panose="02000503020000020003" pitchFamily="2" charset="0"/>
                <a:cs typeface="Verdana"/>
              </a:rPr>
              <a:t>PPRA</a:t>
            </a:r>
            <a:r>
              <a:rPr lang="en-US" sz="2300" spc="-110" dirty="0">
                <a:solidFill>
                  <a:srgbClr val="443947"/>
                </a:solidFill>
                <a:latin typeface="Avenir Book" panose="02000503020000020003" pitchFamily="2" charset="0"/>
                <a:cs typeface="Verdana"/>
              </a:rPr>
              <a:t>: Protection of Pupil Rights Amendment</a:t>
            </a:r>
          </a:p>
          <a:p>
            <a:pPr marL="355600" indent="-342900">
              <a:lnSpc>
                <a:spcPct val="200000"/>
              </a:lnSpc>
              <a:buFont typeface="Arial" panose="020B0604020202020204" pitchFamily="34" charset="0"/>
              <a:buChar char="•"/>
            </a:pPr>
            <a:r>
              <a:rPr lang="en-US" sz="2300" spc="-110" dirty="0">
                <a:solidFill>
                  <a:srgbClr val="8E463D"/>
                </a:solidFill>
                <a:latin typeface="Avenir Book" panose="02000503020000020003" pitchFamily="2" charset="0"/>
                <a:cs typeface="Verdana"/>
              </a:rPr>
              <a:t>CCPA</a:t>
            </a:r>
            <a:r>
              <a:rPr lang="en-US" sz="2300" spc="-110" dirty="0">
                <a:solidFill>
                  <a:srgbClr val="443947"/>
                </a:solidFill>
                <a:latin typeface="Avenir Book" panose="02000503020000020003" pitchFamily="2" charset="0"/>
                <a:cs typeface="Verdana"/>
              </a:rPr>
              <a:t>: California Consumer Privacy Act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13</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51124" y="1343799"/>
            <a:ext cx="10058400" cy="430887"/>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Creating Safe Learning Environments</a:t>
            </a:r>
          </a:p>
        </p:txBody>
      </p:sp>
      <p:sp>
        <p:nvSpPr>
          <p:cNvPr id="10" name="object 4">
            <a:extLst>
              <a:ext uri="{FF2B5EF4-FFF2-40B4-BE49-F238E27FC236}">
                <a16:creationId xmlns:a16="http://schemas.microsoft.com/office/drawing/2014/main" id="{373B17A5-BD81-0146-A976-B23387BF6828}"/>
              </a:ext>
            </a:extLst>
          </p:cNvPr>
          <p:cNvSpPr txBox="1"/>
          <p:nvPr/>
        </p:nvSpPr>
        <p:spPr>
          <a:xfrm>
            <a:off x="720754" y="2199263"/>
            <a:ext cx="4000505" cy="4247317"/>
          </a:xfrm>
          <a:prstGeom prst="rect">
            <a:avLst/>
          </a:prstGeom>
        </p:spPr>
        <p:txBody>
          <a:bodyPr vert="horz" wrap="square" lIns="0" tIns="0" rIns="0" bIns="0" rtlCol="0">
            <a:spAutoFit/>
          </a:bodyPr>
          <a:lstStyle/>
          <a:p>
            <a:pPr marL="12700">
              <a:lnSpc>
                <a:spcPct val="100000"/>
              </a:lnSpc>
            </a:pPr>
            <a:r>
              <a:rPr lang="en-US" sz="2300" spc="-110" dirty="0">
                <a:solidFill>
                  <a:srgbClr val="443947"/>
                </a:solidFill>
                <a:latin typeface="Avenir Book" panose="02000503020000020003" pitchFamily="2" charset="0"/>
                <a:cs typeface="Verdana"/>
              </a:rPr>
              <a:t>Keeping students and their data safe, while maintaining</a:t>
            </a:r>
          </a:p>
          <a:p>
            <a:pPr marL="12700">
              <a:lnSpc>
                <a:spcPct val="100000"/>
              </a:lnSpc>
            </a:pPr>
            <a:r>
              <a:rPr lang="en-US" sz="2300" spc="-110" dirty="0">
                <a:solidFill>
                  <a:srgbClr val="443947"/>
                </a:solidFill>
                <a:latin typeface="Avenir Book" panose="02000503020000020003" pitchFamily="2" charset="0"/>
                <a:cs typeface="Verdana"/>
              </a:rPr>
              <a:t>a modern and engaging learning environment, is a precarious juggling act. </a:t>
            </a:r>
          </a:p>
          <a:p>
            <a:pPr marL="12700">
              <a:lnSpc>
                <a:spcPct val="100000"/>
              </a:lnSpc>
            </a:pPr>
            <a:endParaRPr lang="en-US" sz="2300" spc="-110" dirty="0">
              <a:solidFill>
                <a:srgbClr val="443947"/>
              </a:solidFill>
              <a:latin typeface="Avenir Book" panose="02000503020000020003" pitchFamily="2" charset="0"/>
              <a:cs typeface="Verdana"/>
            </a:endParaRPr>
          </a:p>
          <a:p>
            <a:pPr marL="12700"/>
            <a:r>
              <a:rPr lang="en-US" sz="2300" spc="-110" dirty="0">
                <a:solidFill>
                  <a:srgbClr val="443947"/>
                </a:solidFill>
                <a:latin typeface="Avenir Book" panose="02000503020000020003" pitchFamily="2" charset="0"/>
                <a:cs typeface="Verdana"/>
              </a:rPr>
              <a:t>A security operating platform can do much to protect students from inappropriate content through content filtering on school-owned devices both inside and outside the network.</a:t>
            </a:r>
          </a:p>
        </p:txBody>
      </p:sp>
      <p:pic>
        <p:nvPicPr>
          <p:cNvPr id="4" name="Picture 3">
            <a:extLst>
              <a:ext uri="{FF2B5EF4-FFF2-40B4-BE49-F238E27FC236}">
                <a16:creationId xmlns:a16="http://schemas.microsoft.com/office/drawing/2014/main" id="{CA83B39F-BAC2-904A-8C09-DAB0989DBED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397"/>
          <a:stretch/>
        </p:blipFill>
        <p:spPr>
          <a:xfrm>
            <a:off x="5057774" y="2057400"/>
            <a:ext cx="5000625" cy="4524023"/>
          </a:xfrm>
          <a:prstGeom prst="rect">
            <a:avLst/>
          </a:prstGeom>
        </p:spPr>
      </p:pic>
    </p:spTree>
    <p:extLst>
      <p:ext uri="{BB962C8B-B14F-4D97-AF65-F5344CB8AC3E}">
        <p14:creationId xmlns:p14="http://schemas.microsoft.com/office/powerpoint/2010/main" val="13754129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14</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87706" y="1837454"/>
            <a:ext cx="4372922" cy="4238596"/>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Mindset</a:t>
            </a:r>
          </a:p>
          <a:p>
            <a:pPr marL="12700" marR="5080">
              <a:lnSpc>
                <a:spcPts val="3660"/>
              </a:lnSpc>
              <a:buClr>
                <a:srgbClr val="443947"/>
              </a:buClr>
              <a:tabLst>
                <a:tab pos="266700" algn="l"/>
              </a:tabLst>
            </a:pPr>
            <a:r>
              <a:rPr lang="en-US" sz="2300" spc="-10" dirty="0">
                <a:solidFill>
                  <a:srgbClr val="443947"/>
                </a:solidFill>
                <a:latin typeface="Avenir Book" panose="02000503020000020003" pitchFamily="2" charset="0"/>
                <a:cs typeface="Verdana"/>
              </a:rPr>
              <a:t>When we build awareness into the organizational culture, we increase our ability to address cyber risks. Mindset will drive appropriate behaviors at the individual level, contributing to the resilient workforce that every organization needs</a:t>
            </a:r>
            <a:r>
              <a:rPr lang="en-US" spc="-10" dirty="0">
                <a:solidFill>
                  <a:srgbClr val="443947"/>
                </a:solidFill>
                <a:latin typeface="Avenir Book" panose="02000503020000020003" pitchFamily="2" charset="0"/>
                <a:cs typeface="Verdana"/>
              </a:rPr>
              <a:t>.</a:t>
            </a:r>
            <a:endParaRPr lang="en-US" dirty="0">
              <a:latin typeface="Avenir Book" panose="02000503020000020003" pitchFamily="2" charset="0"/>
              <a:cs typeface="Verdana"/>
            </a:endParaRPr>
          </a:p>
        </p:txBody>
      </p:sp>
      <p:sp>
        <p:nvSpPr>
          <p:cNvPr id="16" name="object 3"/>
          <p:cNvSpPr txBox="1">
            <a:spLocks noGrp="1"/>
          </p:cNvSpPr>
          <p:nvPr>
            <p:ph type="title"/>
          </p:nvPr>
        </p:nvSpPr>
        <p:spPr>
          <a:xfrm>
            <a:off x="687705" y="1285683"/>
            <a:ext cx="8740928" cy="430887"/>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Building a Cyber-Secure Culture</a:t>
            </a:r>
            <a:endParaRPr lang="en-US" sz="2800" b="1" dirty="0">
              <a:solidFill>
                <a:srgbClr val="8E463D"/>
              </a:solidFill>
              <a:latin typeface="Krona One" panose="02010605030500060004" pitchFamily="2" charset="77"/>
              <a:ea typeface="Avenir Book" charset="0"/>
              <a:cs typeface="Avenir Book" charset="0"/>
            </a:endParaRPr>
          </a:p>
        </p:txBody>
      </p:sp>
      <p:pic>
        <p:nvPicPr>
          <p:cNvPr id="5" name="Picture 4">
            <a:extLst>
              <a:ext uri="{FF2B5EF4-FFF2-40B4-BE49-F238E27FC236}">
                <a16:creationId xmlns:a16="http://schemas.microsoft.com/office/drawing/2014/main" id="{F868A7A9-EB18-A043-B5F1-4DFC5A584223}"/>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38824" y="2438400"/>
            <a:ext cx="5038923" cy="4068731"/>
          </a:xfrm>
          <a:prstGeom prst="rect">
            <a:avLst/>
          </a:prstGeom>
        </p:spPr>
      </p:pic>
    </p:spTree>
    <p:extLst>
      <p:ext uri="{BB962C8B-B14F-4D97-AF65-F5344CB8AC3E}">
        <p14:creationId xmlns:p14="http://schemas.microsoft.com/office/powerpoint/2010/main" val="24559642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15</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87704" y="1837454"/>
            <a:ext cx="4112896" cy="4238596"/>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Leadership</a:t>
            </a:r>
          </a:p>
          <a:p>
            <a:pPr marL="12700" marR="5080">
              <a:lnSpc>
                <a:spcPts val="3660"/>
              </a:lnSpc>
              <a:buClr>
                <a:srgbClr val="443947"/>
              </a:buClr>
              <a:tabLst>
                <a:tab pos="266700" algn="l"/>
              </a:tabLst>
            </a:pPr>
            <a:r>
              <a:rPr lang="en-US" sz="2300" spc="-10" dirty="0">
                <a:solidFill>
                  <a:srgbClr val="443947"/>
                </a:solidFill>
                <a:latin typeface="Avenir Book" panose="02000503020000020003" pitchFamily="2" charset="0"/>
                <a:cs typeface="Verdana"/>
              </a:rPr>
              <a:t>Deep technical knowledge is not required from leaders; rather, they should model good personal security habits based on sound guidelines. Leadership involvement is critical for a cyber-secure organization.</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87704" y="1321713"/>
            <a:ext cx="8891423" cy="430887"/>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Building a Cyber-Secure Culture</a:t>
            </a:r>
            <a:endParaRPr lang="en-US" sz="2800" b="1" dirty="0">
              <a:solidFill>
                <a:srgbClr val="8E463D"/>
              </a:solidFill>
              <a:latin typeface="Krona One" panose="02010605030500060004" pitchFamily="2" charset="77"/>
              <a:ea typeface="Avenir Book" charset="0"/>
              <a:cs typeface="Avenir Book" charset="0"/>
            </a:endParaRPr>
          </a:p>
        </p:txBody>
      </p:sp>
      <p:pic>
        <p:nvPicPr>
          <p:cNvPr id="4" name="Picture 3">
            <a:extLst>
              <a:ext uri="{FF2B5EF4-FFF2-40B4-BE49-F238E27FC236}">
                <a16:creationId xmlns:a16="http://schemas.microsoft.com/office/drawing/2014/main" id="{96BB47E9-5327-EF40-8020-525D07741B19}"/>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63613" y="2333600"/>
            <a:ext cx="4994787" cy="4298271"/>
          </a:xfrm>
          <a:prstGeom prst="rect">
            <a:avLst/>
          </a:prstGeom>
        </p:spPr>
      </p:pic>
    </p:spTree>
    <p:extLst>
      <p:ext uri="{BB962C8B-B14F-4D97-AF65-F5344CB8AC3E}">
        <p14:creationId xmlns:p14="http://schemas.microsoft.com/office/powerpoint/2010/main" val="27475486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16</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5072062" y="1837454"/>
            <a:ext cx="4757738" cy="3289618"/>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Training and Awareness</a:t>
            </a:r>
          </a:p>
          <a:p>
            <a:pPr marL="12700" marR="5080">
              <a:lnSpc>
                <a:spcPts val="3660"/>
              </a:lnSpc>
              <a:buClr>
                <a:srgbClr val="443947"/>
              </a:buClr>
              <a:tabLst>
                <a:tab pos="266700" algn="l"/>
              </a:tabLst>
            </a:pPr>
            <a:r>
              <a:rPr lang="en-US" sz="2300" spc="-10" dirty="0">
                <a:solidFill>
                  <a:srgbClr val="443947"/>
                </a:solidFill>
                <a:latin typeface="Avenir Book" panose="02000503020000020003" pitchFamily="2" charset="0"/>
                <a:cs typeface="Verdana"/>
              </a:rPr>
              <a:t>Once leaders foster a cyber-secure culture, the next step is to implement employee awareness training. These programs build an understanding of risks, and provide specific steps for mitigating them. </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430887"/>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Building a Cyber-Secure Culture</a:t>
            </a:r>
            <a:endParaRPr lang="en-US" sz="2800" b="1" dirty="0">
              <a:solidFill>
                <a:srgbClr val="8E463D"/>
              </a:solidFill>
              <a:latin typeface="Krona One" panose="02010605030500060004" pitchFamily="2" charset="77"/>
              <a:ea typeface="Avenir Book" charset="0"/>
              <a:cs typeface="Avenir Book" charset="0"/>
            </a:endParaRPr>
          </a:p>
        </p:txBody>
      </p:sp>
      <p:pic>
        <p:nvPicPr>
          <p:cNvPr id="5" name="Picture 4">
            <a:extLst>
              <a:ext uri="{FF2B5EF4-FFF2-40B4-BE49-F238E27FC236}">
                <a16:creationId xmlns:a16="http://schemas.microsoft.com/office/drawing/2014/main" id="{096A8E96-59AC-F441-94AD-58AB9B24AE57}"/>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0" y="1904013"/>
            <a:ext cx="4724685" cy="4813570"/>
          </a:xfrm>
          <a:prstGeom prst="rect">
            <a:avLst/>
          </a:prstGeom>
        </p:spPr>
      </p:pic>
    </p:spTree>
    <p:extLst>
      <p:ext uri="{BB962C8B-B14F-4D97-AF65-F5344CB8AC3E}">
        <p14:creationId xmlns:p14="http://schemas.microsoft.com/office/powerpoint/2010/main" val="1498714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17</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5029198" y="1837454"/>
            <a:ext cx="4549930" cy="3289618"/>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Performance Management</a:t>
            </a:r>
          </a:p>
          <a:p>
            <a:pPr marL="12700" marR="5080">
              <a:lnSpc>
                <a:spcPts val="3660"/>
              </a:lnSpc>
              <a:buClr>
                <a:srgbClr val="443947"/>
              </a:buClr>
              <a:tabLst>
                <a:tab pos="266700" algn="l"/>
              </a:tabLst>
            </a:pPr>
            <a:r>
              <a:rPr lang="en-US" sz="2300" spc="-10" dirty="0">
                <a:solidFill>
                  <a:srgbClr val="443947"/>
                </a:solidFill>
                <a:latin typeface="Avenir Book" panose="02000503020000020003" pitchFamily="2" charset="0"/>
                <a:cs typeface="Verdana"/>
              </a:rPr>
              <a:t>Performance goals for security can include completion of required training, improved responses to phishing exercises, compliance with policies, and avoidance of risky online behaviors. </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430887"/>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Building a Cyber-Secure Culture</a:t>
            </a:r>
            <a:endParaRPr lang="en-US" sz="2800" b="1" dirty="0">
              <a:solidFill>
                <a:srgbClr val="8E463D"/>
              </a:solidFill>
              <a:latin typeface="Krona One" panose="02010605030500060004" pitchFamily="2" charset="77"/>
              <a:ea typeface="Avenir Book" charset="0"/>
              <a:cs typeface="Avenir Book" charset="0"/>
            </a:endParaRPr>
          </a:p>
        </p:txBody>
      </p:sp>
      <p:pic>
        <p:nvPicPr>
          <p:cNvPr id="5" name="Picture 4">
            <a:extLst>
              <a:ext uri="{FF2B5EF4-FFF2-40B4-BE49-F238E27FC236}">
                <a16:creationId xmlns:a16="http://schemas.microsoft.com/office/drawing/2014/main" id="{DF6DD03D-12D1-D84E-A9AC-FA2DE41FCF2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888" r="-14053"/>
          <a:stretch/>
        </p:blipFill>
        <p:spPr>
          <a:xfrm>
            <a:off x="0" y="1912855"/>
            <a:ext cx="5638800" cy="4702295"/>
          </a:xfrm>
          <a:prstGeom prst="rect">
            <a:avLst/>
          </a:prstGeom>
        </p:spPr>
      </p:pic>
    </p:spTree>
    <p:extLst>
      <p:ext uri="{BB962C8B-B14F-4D97-AF65-F5344CB8AC3E}">
        <p14:creationId xmlns:p14="http://schemas.microsoft.com/office/powerpoint/2010/main" val="1365644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18</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78180" y="1837454"/>
            <a:ext cx="4122420" cy="4238596"/>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Technical and Policy Reinforcement</a:t>
            </a:r>
          </a:p>
          <a:p>
            <a:pPr marL="12700" marR="5080">
              <a:lnSpc>
                <a:spcPts val="3660"/>
              </a:lnSpc>
              <a:buClr>
                <a:srgbClr val="443947"/>
              </a:buClr>
              <a:tabLst>
                <a:tab pos="266700" algn="l"/>
              </a:tabLst>
            </a:pPr>
            <a:r>
              <a:rPr lang="en-US" sz="2300" spc="-10" dirty="0">
                <a:solidFill>
                  <a:srgbClr val="443947"/>
                </a:solidFill>
                <a:latin typeface="Avenir Book" panose="02000503020000020003" pitchFamily="2" charset="0"/>
                <a:cs typeface="Verdana"/>
              </a:rPr>
              <a:t>Just as physical access controls reinforce the mental awareness of a physical perimeter, so can password policies, multifactor authentication and mobile device management solutions reinforce security culture. </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430887"/>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Building a Cyber-Secure Culture</a:t>
            </a:r>
            <a:endParaRPr lang="en-US" sz="2800" b="1" dirty="0">
              <a:solidFill>
                <a:srgbClr val="8E463D"/>
              </a:solidFill>
              <a:latin typeface="Krona One" panose="02010605030500060004" pitchFamily="2" charset="77"/>
              <a:ea typeface="Avenir Book" charset="0"/>
              <a:cs typeface="Avenir Book" charset="0"/>
            </a:endParaRPr>
          </a:p>
        </p:txBody>
      </p:sp>
      <p:pic>
        <p:nvPicPr>
          <p:cNvPr id="4" name="Picture 3">
            <a:extLst>
              <a:ext uri="{FF2B5EF4-FFF2-40B4-BE49-F238E27FC236}">
                <a16:creationId xmlns:a16="http://schemas.microsoft.com/office/drawing/2014/main" id="{DFF41A6C-0CC7-4B46-9D59-2C3D167832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r="-15634"/>
          <a:stretch/>
        </p:blipFill>
        <p:spPr>
          <a:xfrm>
            <a:off x="5029200" y="2083583"/>
            <a:ext cx="5815426" cy="4401101"/>
          </a:xfrm>
          <a:prstGeom prst="rect">
            <a:avLst/>
          </a:prstGeom>
        </p:spPr>
      </p:pic>
    </p:spTree>
    <p:extLst>
      <p:ext uri="{BB962C8B-B14F-4D97-AF65-F5344CB8AC3E}">
        <p14:creationId xmlns:p14="http://schemas.microsoft.com/office/powerpoint/2010/main" val="3485634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19</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78180" y="1877190"/>
            <a:ext cx="9380220" cy="4732321"/>
          </a:xfrm>
          <a:prstGeom prst="rect">
            <a:avLst/>
          </a:prstGeom>
        </p:spPr>
        <p:txBody>
          <a:bodyPr vert="horz" wrap="square" lIns="0" tIns="0" rIns="0" bIns="0" rtlCol="0">
            <a:spAutoFit/>
          </a:bodyPr>
          <a:lstStyle/>
          <a:p>
            <a:pPr marL="12700" marR="5080">
              <a:lnSpc>
                <a:spcPct val="150000"/>
              </a:lnSpc>
              <a:buClr>
                <a:srgbClr val="443947"/>
              </a:buClr>
              <a:tabLst>
                <a:tab pos="266700" algn="l"/>
              </a:tabLst>
            </a:pPr>
            <a:r>
              <a:rPr lang="en-US" sz="2300" spc="-10" dirty="0">
                <a:solidFill>
                  <a:srgbClr val="443947"/>
                </a:solidFill>
                <a:latin typeface="Avenir Book" panose="02000503020000020003" pitchFamily="2" charset="0"/>
                <a:cs typeface="Verdana"/>
              </a:rPr>
              <a:t>A Security Operating Platform typically provides the following overarching benefits:</a:t>
            </a: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Visibility of all users and devices across the network, including endpoint, cloud and SaaS (Software as a Service) applications.</a:t>
            </a: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Reducing the attack surface through integrated technologies.</a:t>
            </a: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Known threat prevention across different security controls for quick identification and threat response.</a:t>
            </a: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Unknown threat detection through the automated creation and delivery of near-real-time protections against new threats.</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430887"/>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In Fighting (Plat)Form</a:t>
            </a:r>
            <a:endParaRPr lang="en-US" sz="2800" b="1" dirty="0">
              <a:solidFill>
                <a:srgbClr val="8E463D"/>
              </a:solidFill>
              <a:latin typeface="Krona One" panose="02010605030500060004" pitchFamily="2" charset="77"/>
              <a:ea typeface="Avenir Book" charset="0"/>
              <a:cs typeface="Avenir Book" charset="0"/>
            </a:endParaRPr>
          </a:p>
        </p:txBody>
      </p:sp>
    </p:spTree>
    <p:extLst>
      <p:ext uri="{BB962C8B-B14F-4D97-AF65-F5344CB8AC3E}">
        <p14:creationId xmlns:p14="http://schemas.microsoft.com/office/powerpoint/2010/main" val="12294563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bk object 17">
            <a:extLst>
              <a:ext uri="{FF2B5EF4-FFF2-40B4-BE49-F238E27FC236}">
                <a16:creationId xmlns:a16="http://schemas.microsoft.com/office/drawing/2014/main" id="{6FA63AF1-E698-5B00-0890-DBD3F69BB241}"/>
              </a:ext>
            </a:extLst>
          </p:cNvPr>
          <p:cNvSpPr/>
          <p:nvPr/>
        </p:nvSpPr>
        <p:spPr>
          <a:xfrm>
            <a:off x="0" y="6858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a:p>
        </p:txBody>
      </p:sp>
      <p:sp>
        <p:nvSpPr>
          <p:cNvPr id="8" name="Slide Number Placeholder 7"/>
          <p:cNvSpPr>
            <a:spLocks noGrp="1"/>
          </p:cNvSpPr>
          <p:nvPr>
            <p:ph type="sldNum" sz="quarter" idx="4"/>
          </p:nvPr>
        </p:nvSpPr>
        <p:spPr/>
        <p:txBody>
          <a:bodyPr/>
          <a:lstStyle/>
          <a:p>
            <a:fld id="{B6F15528-21DE-4FAA-801E-634DDDAF4B2B}" type="slidenum">
              <a:rPr lang="uk-UA" smtClean="0"/>
              <a:pPr/>
              <a:t>2</a:t>
            </a:fld>
            <a:endParaRPr lang="uk-UA" dirty="0"/>
          </a:p>
        </p:txBody>
      </p:sp>
      <p:sp>
        <p:nvSpPr>
          <p:cNvPr id="11"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2" name="object 4">
            <a:extLst>
              <a:ext uri="{FF2B5EF4-FFF2-40B4-BE49-F238E27FC236}">
                <a16:creationId xmlns:a16="http://schemas.microsoft.com/office/drawing/2014/main" id="{E63ED0DF-5A77-1743-97B9-30E83A5A3A7D}"/>
              </a:ext>
            </a:extLst>
          </p:cNvPr>
          <p:cNvSpPr txBox="1"/>
          <p:nvPr/>
        </p:nvSpPr>
        <p:spPr>
          <a:xfrm>
            <a:off x="687705" y="2056828"/>
            <a:ext cx="4189096" cy="3893374"/>
          </a:xfrm>
          <a:prstGeom prst="rect">
            <a:avLst/>
          </a:prstGeom>
        </p:spPr>
        <p:txBody>
          <a:bodyPr vert="horz" wrap="square" lIns="0" tIns="0" rIns="0" bIns="0" rtlCol="0">
            <a:spAutoFit/>
          </a:bodyPr>
          <a:lstStyle/>
          <a:p>
            <a:pPr marL="12700">
              <a:lnSpc>
                <a:spcPct val="100000"/>
              </a:lnSpc>
            </a:pPr>
            <a:r>
              <a:rPr lang="en-US" sz="2300" kern="1400" dirty="0">
                <a:solidFill>
                  <a:srgbClr val="443947"/>
                </a:solidFill>
                <a:latin typeface="Avenir Book" panose="02000503020000020003" pitchFamily="2" charset="0"/>
                <a:cs typeface="Verdana"/>
              </a:rPr>
              <a:t>It is increasingly important for schools and districts to understand data protection and cybersecurity, yet many school leaders struggle to understand what actions are required and how to comply with new legal requirements. School faculty need the knowledge and skills necessary to strengthen security policies and procedures.</a:t>
            </a:r>
          </a:p>
        </p:txBody>
      </p:sp>
      <p:sp>
        <p:nvSpPr>
          <p:cNvPr id="14" name="object 3">
            <a:extLst>
              <a:ext uri="{FF2B5EF4-FFF2-40B4-BE49-F238E27FC236}">
                <a16:creationId xmlns:a16="http://schemas.microsoft.com/office/drawing/2014/main" id="{CB0FE568-1BBA-7F44-951B-EAC99C3BEBFC}"/>
              </a:ext>
            </a:extLst>
          </p:cNvPr>
          <p:cNvSpPr txBox="1">
            <a:spLocks/>
          </p:cNvSpPr>
          <p:nvPr/>
        </p:nvSpPr>
        <p:spPr>
          <a:xfrm>
            <a:off x="687705" y="1324365"/>
            <a:ext cx="9014090" cy="430887"/>
          </a:xfrm>
          <a:prstGeom prst="rect">
            <a:avLst/>
          </a:prstGeom>
        </p:spPr>
        <p:txBody>
          <a:bodyPr vert="horz" wrap="square" lIns="0" tIns="0" rIns="0" bIns="0" rtlCol="0">
            <a:spAutoFit/>
          </a:bodyPr>
          <a:lstStyle>
            <a:lvl1pPr>
              <a:defRPr sz="3200" b="0" i="0" baseline="0">
                <a:solidFill>
                  <a:srgbClr val="215711"/>
                </a:solidFill>
                <a:latin typeface="avenir" charset="0"/>
                <a:ea typeface="+mj-ea"/>
                <a:cs typeface="Verdana"/>
              </a:defRPr>
            </a:lvl1pPr>
          </a:lstStyle>
          <a:p>
            <a:pPr defTabSz="914400"/>
            <a:r>
              <a:rPr lang="en-US" sz="2800" b="1" kern="0" dirty="0">
                <a:solidFill>
                  <a:srgbClr val="8E463D"/>
                </a:solidFill>
                <a:latin typeface="Krona One" panose="02010605030500060004" pitchFamily="2" charset="77"/>
                <a:ea typeface="Avenir Book" charset="0"/>
                <a:cs typeface="Avenir Book" charset="0"/>
              </a:rPr>
              <a:t>Data Security Advice for K-12 Leaders</a:t>
            </a:r>
          </a:p>
        </p:txBody>
      </p:sp>
      <p:pic>
        <p:nvPicPr>
          <p:cNvPr id="7" name="Picture 6">
            <a:extLst>
              <a:ext uri="{FF2B5EF4-FFF2-40B4-BE49-F238E27FC236}">
                <a16:creationId xmlns:a16="http://schemas.microsoft.com/office/drawing/2014/main" id="{B4690797-6371-C947-973E-FD49589826B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28"/>
          <a:stretch/>
        </p:blipFill>
        <p:spPr>
          <a:xfrm>
            <a:off x="5029200" y="1896984"/>
            <a:ext cx="5029201" cy="469766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69804"/>
            </a:srgbClr>
          </a:solidFill>
        </p:spPr>
        <p:txBody>
          <a:bodyPr wrap="square" lIns="0" tIns="0" rIns="0" bIns="0" rtlCol="0"/>
          <a:lstStyle/>
          <a:p>
            <a:endParaRPr dirty="0"/>
          </a:p>
        </p:txBody>
      </p:sp>
      <p:sp>
        <p:nvSpPr>
          <p:cNvPr id="7" name="Slide Number Placeholder 6"/>
          <p:cNvSpPr>
            <a:spLocks noGrp="1"/>
          </p:cNvSpPr>
          <p:nvPr>
            <p:ph type="sldNum" sz="quarter" idx="4"/>
          </p:nvPr>
        </p:nvSpPr>
        <p:spPr/>
        <p:txBody>
          <a:bodyPr/>
          <a:lstStyle/>
          <a:p>
            <a:fld id="{B6F15528-21DE-4FAA-801E-634DDDAF4B2B}" type="slidenum">
              <a:rPr lang="uk-UA" smtClean="0"/>
              <a:pPr/>
              <a:t>20</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Ten Data Security Steps Every School District Should Take</a:t>
            </a:r>
          </a:p>
        </p:txBody>
      </p:sp>
      <p:sp>
        <p:nvSpPr>
          <p:cNvPr id="11" name="object 4">
            <a:extLst>
              <a:ext uri="{FF2B5EF4-FFF2-40B4-BE49-F238E27FC236}">
                <a16:creationId xmlns:a16="http://schemas.microsoft.com/office/drawing/2014/main" id="{556533F7-8E32-124A-B188-F5258E09D5E8}"/>
              </a:ext>
            </a:extLst>
          </p:cNvPr>
          <p:cNvSpPr txBox="1"/>
          <p:nvPr/>
        </p:nvSpPr>
        <p:spPr>
          <a:xfrm>
            <a:off x="678180" y="2166243"/>
            <a:ext cx="4351020" cy="4201407"/>
          </a:xfrm>
          <a:prstGeom prst="rect">
            <a:avLst/>
          </a:prstGeom>
        </p:spPr>
        <p:txBody>
          <a:bodyPr vert="horz" wrap="square" lIns="0" tIns="0" rIns="0" bIns="0" rtlCol="0">
            <a:spAutoFit/>
          </a:bodyPr>
          <a:lstStyle/>
          <a:p>
            <a:pPr marL="355600" marR="5080" indent="-342900">
              <a:lnSpc>
                <a:spcPct val="150000"/>
              </a:lnSpc>
              <a:buClr>
                <a:srgbClr val="225B75"/>
              </a:buClr>
              <a:buAutoNum type="arabicParenR"/>
              <a:tabLst>
                <a:tab pos="266700" algn="l"/>
              </a:tabLst>
            </a:pPr>
            <a:r>
              <a:rPr lang="en-US" sz="2300" b="1" spc="-10" dirty="0">
                <a:solidFill>
                  <a:srgbClr val="225B75"/>
                </a:solidFill>
                <a:latin typeface="Avenir Book" panose="02000503020000020003" pitchFamily="2" charset="0"/>
                <a:cs typeface="Verdana"/>
              </a:rPr>
              <a:t>Designate a Security Lead</a:t>
            </a:r>
            <a:br>
              <a:rPr lang="en-US" sz="2300" b="1" spc="-10" dirty="0">
                <a:solidFill>
                  <a:srgbClr val="225B75"/>
                </a:solidFill>
                <a:latin typeface="Avenir Book" panose="02000503020000020003" pitchFamily="2" charset="0"/>
                <a:cs typeface="Verdana"/>
              </a:rPr>
            </a:br>
            <a:r>
              <a:rPr lang="en-US" sz="2300" b="1" spc="-10" dirty="0">
                <a:solidFill>
                  <a:srgbClr val="225B75"/>
                </a:solidFill>
                <a:latin typeface="Avenir Book" panose="02000503020000020003" pitchFamily="2" charset="0"/>
                <a:cs typeface="Verdana"/>
              </a:rPr>
              <a:t>for IT </a:t>
            </a:r>
            <a:br>
              <a:rPr lang="en-US" sz="2300" b="1" spc="-10" dirty="0">
                <a:solidFill>
                  <a:srgbClr val="443947"/>
                </a:solidFill>
                <a:latin typeface="Avenir Book" panose="02000503020000020003" pitchFamily="2" charset="0"/>
                <a:cs typeface="Verdana"/>
              </a:rPr>
            </a:br>
            <a:r>
              <a:rPr lang="en-US" sz="2300" spc="-10" dirty="0">
                <a:solidFill>
                  <a:srgbClr val="443947"/>
                </a:solidFill>
                <a:latin typeface="Avenir Book" panose="02000503020000020003" pitchFamily="2" charset="0"/>
                <a:cs typeface="Verdana"/>
              </a:rPr>
              <a:t>Regardless of what your organizational chart looks like, there needs to be a senior technical staff member designated as the security lead.</a:t>
            </a:r>
            <a:endParaRPr lang="en-US" sz="2300" dirty="0">
              <a:latin typeface="Avenir Book" panose="02000503020000020003" pitchFamily="2" charset="0"/>
              <a:cs typeface="Verdana"/>
            </a:endParaRPr>
          </a:p>
        </p:txBody>
      </p:sp>
      <p:pic>
        <p:nvPicPr>
          <p:cNvPr id="2" name="Picture 1">
            <a:extLst>
              <a:ext uri="{FF2B5EF4-FFF2-40B4-BE49-F238E27FC236}">
                <a16:creationId xmlns:a16="http://schemas.microsoft.com/office/drawing/2014/main" id="{8323FCE8-8870-4956-F6F4-3906F8C4443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545" t="-1636"/>
          <a:stretch/>
        </p:blipFill>
        <p:spPr>
          <a:xfrm>
            <a:off x="4800600" y="2165816"/>
            <a:ext cx="5257800" cy="4489021"/>
          </a:xfrm>
          <a:prstGeom prst="rect">
            <a:avLst/>
          </a:prstGeom>
        </p:spPr>
      </p:pic>
    </p:spTree>
    <p:extLst>
      <p:ext uri="{BB962C8B-B14F-4D97-AF65-F5344CB8AC3E}">
        <p14:creationId xmlns:p14="http://schemas.microsoft.com/office/powerpoint/2010/main" val="20000792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dirty="0"/>
          </a:p>
        </p:txBody>
      </p:sp>
      <p:sp>
        <p:nvSpPr>
          <p:cNvPr id="7" name="Slide Number Placeholder 6"/>
          <p:cNvSpPr>
            <a:spLocks noGrp="1"/>
          </p:cNvSpPr>
          <p:nvPr>
            <p:ph type="sldNum" sz="quarter" idx="4"/>
          </p:nvPr>
        </p:nvSpPr>
        <p:spPr/>
        <p:txBody>
          <a:bodyPr/>
          <a:lstStyle/>
          <a:p>
            <a:fld id="{B6F15528-21DE-4FAA-801E-634DDDAF4B2B}" type="slidenum">
              <a:rPr lang="uk-UA" smtClean="0"/>
              <a:pPr/>
              <a:t>21</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78180" y="1117563"/>
            <a:ext cx="8900948" cy="984885"/>
          </a:xfrm>
          <a:prstGeom prst="rect">
            <a:avLst/>
          </a:prstGeom>
        </p:spPr>
        <p:txBody>
          <a:bodyPr vert="horz" wrap="square" lIns="0" tIns="0" rIns="0" bIns="0" rtlCol="0">
            <a:spAutoFit/>
          </a:bodyPr>
          <a:lstStyle/>
          <a:p>
            <a:pPr algn="l"/>
            <a:r>
              <a:rPr lang="en-US" b="1" dirty="0">
                <a:solidFill>
                  <a:srgbClr val="8E463D"/>
                </a:solidFill>
                <a:latin typeface="Krona One" panose="02010605030500060004" pitchFamily="2" charset="77"/>
                <a:ea typeface="Avenir Book" charset="0"/>
                <a:cs typeface="Avenir Book" charset="0"/>
              </a:rPr>
              <a:t>Ten Data Security Steps Every School District Should Take</a:t>
            </a:r>
          </a:p>
        </p:txBody>
      </p:sp>
      <p:sp>
        <p:nvSpPr>
          <p:cNvPr id="11" name="object 4">
            <a:extLst>
              <a:ext uri="{FF2B5EF4-FFF2-40B4-BE49-F238E27FC236}">
                <a16:creationId xmlns:a16="http://schemas.microsoft.com/office/drawing/2014/main" id="{556533F7-8E32-124A-B188-F5258E09D5E8}"/>
              </a:ext>
            </a:extLst>
          </p:cNvPr>
          <p:cNvSpPr txBox="1"/>
          <p:nvPr/>
        </p:nvSpPr>
        <p:spPr>
          <a:xfrm>
            <a:off x="718474" y="2167927"/>
            <a:ext cx="4310726" cy="3289618"/>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2) Communicate to stakeholders</a:t>
            </a:r>
            <a:r>
              <a:rPr lang="en-US" sz="2300" b="1" spc="-10" dirty="0">
                <a:solidFill>
                  <a:srgbClr val="443947"/>
                </a:solidFill>
                <a:latin typeface="Avenir Book" panose="02000503020000020003" pitchFamily="2" charset="0"/>
                <a:cs typeface="Verdana"/>
              </a:rPr>
              <a:t>	</a:t>
            </a:r>
            <a:r>
              <a:rPr lang="en-US" sz="2300" spc="-10" dirty="0">
                <a:solidFill>
                  <a:srgbClr val="443947"/>
                </a:solidFill>
                <a:latin typeface="Avenir Book" panose="02000503020000020003" pitchFamily="2" charset="0"/>
                <a:cs typeface="Verdana"/>
              </a:rPr>
              <a:t>Stakeholders need to 	understand why certain 	measures are undertaken. </a:t>
            </a:r>
            <a:br>
              <a:rPr lang="en-US" sz="2300" spc="-10" dirty="0">
                <a:solidFill>
                  <a:srgbClr val="443947"/>
                </a:solidFill>
                <a:latin typeface="Avenir Book" panose="02000503020000020003" pitchFamily="2" charset="0"/>
                <a:cs typeface="Verdana"/>
              </a:rPr>
            </a:br>
            <a:r>
              <a:rPr lang="en-US" sz="2300" spc="-10" dirty="0">
                <a:solidFill>
                  <a:srgbClr val="443947"/>
                </a:solidFill>
                <a:latin typeface="Avenir Book" panose="02000503020000020003" pitchFamily="2" charset="0"/>
                <a:cs typeface="Verdana"/>
              </a:rPr>
              <a:t>	Seek input on changes and 	help others to understand 	their importance.</a:t>
            </a:r>
            <a:endParaRPr lang="en-US" sz="2300" dirty="0">
              <a:latin typeface="Avenir Book" panose="02000503020000020003" pitchFamily="2" charset="0"/>
              <a:cs typeface="Verdana"/>
            </a:endParaRPr>
          </a:p>
        </p:txBody>
      </p:sp>
      <p:pic>
        <p:nvPicPr>
          <p:cNvPr id="3" name="Picture 2">
            <a:extLst>
              <a:ext uri="{FF2B5EF4-FFF2-40B4-BE49-F238E27FC236}">
                <a16:creationId xmlns:a16="http://schemas.microsoft.com/office/drawing/2014/main" id="{6A8A317B-90CA-1BD4-6A4C-A8029417D287}"/>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712"/>
          <a:stretch/>
        </p:blipFill>
        <p:spPr>
          <a:xfrm>
            <a:off x="5038375" y="2165133"/>
            <a:ext cx="5020025" cy="4489704"/>
          </a:xfrm>
          <a:prstGeom prst="rect">
            <a:avLst/>
          </a:prstGeom>
        </p:spPr>
      </p:pic>
    </p:spTree>
    <p:extLst>
      <p:ext uri="{BB962C8B-B14F-4D97-AF65-F5344CB8AC3E}">
        <p14:creationId xmlns:p14="http://schemas.microsoft.com/office/powerpoint/2010/main" val="25700965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dirty="0"/>
          </a:p>
        </p:txBody>
      </p:sp>
      <p:sp>
        <p:nvSpPr>
          <p:cNvPr id="7" name="Slide Number Placeholder 6"/>
          <p:cNvSpPr>
            <a:spLocks noGrp="1"/>
          </p:cNvSpPr>
          <p:nvPr>
            <p:ph type="sldNum" sz="quarter" idx="4"/>
          </p:nvPr>
        </p:nvSpPr>
        <p:spPr/>
        <p:txBody>
          <a:bodyPr/>
          <a:lstStyle/>
          <a:p>
            <a:fld id="{B6F15528-21DE-4FAA-801E-634DDDAF4B2B}" type="slidenum">
              <a:rPr lang="uk-UA" smtClean="0"/>
              <a:pPr/>
              <a:t>22</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Ten Data Security Steps Every School District Should Take</a:t>
            </a:r>
          </a:p>
        </p:txBody>
      </p:sp>
      <p:pic>
        <p:nvPicPr>
          <p:cNvPr id="3" name="Picture 2">
            <a:extLst>
              <a:ext uri="{FF2B5EF4-FFF2-40B4-BE49-F238E27FC236}">
                <a16:creationId xmlns:a16="http://schemas.microsoft.com/office/drawing/2014/main" id="{07891F06-8B27-E34B-B890-E69710625762}"/>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4895850" y="2156467"/>
            <a:ext cx="5181600" cy="4378010"/>
          </a:xfrm>
          <a:prstGeom prst="rect">
            <a:avLst/>
          </a:prstGeom>
        </p:spPr>
      </p:pic>
      <p:sp>
        <p:nvSpPr>
          <p:cNvPr id="11" name="object 4">
            <a:extLst>
              <a:ext uri="{FF2B5EF4-FFF2-40B4-BE49-F238E27FC236}">
                <a16:creationId xmlns:a16="http://schemas.microsoft.com/office/drawing/2014/main" id="{556533F7-8E32-124A-B188-F5258E09D5E8}"/>
              </a:ext>
            </a:extLst>
          </p:cNvPr>
          <p:cNvSpPr txBox="1"/>
          <p:nvPr/>
        </p:nvSpPr>
        <p:spPr>
          <a:xfrm>
            <a:off x="678180" y="2142180"/>
            <a:ext cx="4046220" cy="3764107"/>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3) Seek legal counsel.</a:t>
            </a:r>
            <a:br>
              <a:rPr lang="en-US" sz="2300" b="1" spc="-10" dirty="0">
                <a:solidFill>
                  <a:srgbClr val="443947"/>
                </a:solidFill>
                <a:latin typeface="Avenir Book" panose="02000503020000020003" pitchFamily="2" charset="0"/>
                <a:cs typeface="Verdana"/>
              </a:rPr>
            </a:br>
            <a:r>
              <a:rPr lang="en-US" sz="2300" b="1" spc="-10" dirty="0">
                <a:solidFill>
                  <a:srgbClr val="443947"/>
                </a:solidFill>
                <a:latin typeface="Avenir Book" panose="02000503020000020003" pitchFamily="2" charset="0"/>
                <a:cs typeface="Verdana"/>
              </a:rPr>
              <a:t>	</a:t>
            </a:r>
            <a:r>
              <a:rPr lang="en-US" sz="2300" spc="-10" dirty="0">
                <a:solidFill>
                  <a:srgbClr val="443947"/>
                </a:solidFill>
                <a:latin typeface="Avenir Book" panose="02000503020000020003" pitchFamily="2" charset="0"/>
                <a:cs typeface="Verdana"/>
              </a:rPr>
              <a:t>Breaches can have legal 	implications, particularly if 	those they result in privacy 	issues. Once a breach occurs 	you’ll need to act quickly 	and 	knowing who to turn to 	is critical.</a:t>
            </a:r>
            <a:endParaRPr lang="en-US" sz="2300" dirty="0">
              <a:latin typeface="Avenir Book" panose="02000503020000020003" pitchFamily="2" charset="0"/>
              <a:cs typeface="Verdana"/>
            </a:endParaRPr>
          </a:p>
        </p:txBody>
      </p:sp>
    </p:spTree>
    <p:extLst>
      <p:ext uri="{BB962C8B-B14F-4D97-AF65-F5344CB8AC3E}">
        <p14:creationId xmlns:p14="http://schemas.microsoft.com/office/powerpoint/2010/main" val="605304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dirty="0"/>
          </a:p>
        </p:txBody>
      </p:sp>
      <p:sp>
        <p:nvSpPr>
          <p:cNvPr id="7" name="Slide Number Placeholder 6"/>
          <p:cNvSpPr>
            <a:spLocks noGrp="1"/>
          </p:cNvSpPr>
          <p:nvPr>
            <p:ph type="sldNum" sz="quarter" idx="4"/>
          </p:nvPr>
        </p:nvSpPr>
        <p:spPr/>
        <p:txBody>
          <a:bodyPr/>
          <a:lstStyle/>
          <a:p>
            <a:fld id="{B6F15528-21DE-4FAA-801E-634DDDAF4B2B}" type="slidenum">
              <a:rPr lang="uk-UA" smtClean="0"/>
              <a:pPr/>
              <a:t>23</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Ten Data Security Steps Every School District Should Take</a:t>
            </a:r>
          </a:p>
        </p:txBody>
      </p:sp>
      <p:sp>
        <p:nvSpPr>
          <p:cNvPr id="11" name="object 4">
            <a:extLst>
              <a:ext uri="{FF2B5EF4-FFF2-40B4-BE49-F238E27FC236}">
                <a16:creationId xmlns:a16="http://schemas.microsoft.com/office/drawing/2014/main" id="{556533F7-8E32-124A-B188-F5258E09D5E8}"/>
              </a:ext>
            </a:extLst>
          </p:cNvPr>
          <p:cNvSpPr txBox="1"/>
          <p:nvPr/>
        </p:nvSpPr>
        <p:spPr>
          <a:xfrm>
            <a:off x="678180" y="2142180"/>
            <a:ext cx="4198620" cy="3289618"/>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4) Know best practices. </a:t>
            </a:r>
          </a:p>
          <a:p>
            <a:pPr marL="12700" marR="5080">
              <a:lnSpc>
                <a:spcPts val="3660"/>
              </a:lnSpc>
              <a:buClr>
                <a:srgbClr val="443947"/>
              </a:buClr>
              <a:tabLst>
                <a:tab pos="266700" algn="l"/>
              </a:tabLst>
            </a:pPr>
            <a:r>
              <a:rPr lang="en-US" sz="2300" spc="-10" dirty="0">
                <a:solidFill>
                  <a:srgbClr val="443947"/>
                </a:solidFill>
                <a:latin typeface="Avenir Book" panose="02000503020000020003" pitchFamily="2" charset="0"/>
                <a:cs typeface="Verdana"/>
              </a:rPr>
              <a:t>	Stay current on security 	threats and 	how to deal with 	them. Active membership 	in professional associations 	and reading IT/security-	related publications helps.</a:t>
            </a:r>
            <a:endParaRPr lang="en-US" sz="2300" dirty="0">
              <a:latin typeface="Avenir Book" panose="02000503020000020003" pitchFamily="2" charset="0"/>
              <a:cs typeface="Verdana"/>
            </a:endParaRPr>
          </a:p>
        </p:txBody>
      </p:sp>
      <p:pic>
        <p:nvPicPr>
          <p:cNvPr id="4" name="Picture 3">
            <a:extLst>
              <a:ext uri="{FF2B5EF4-FFF2-40B4-BE49-F238E27FC236}">
                <a16:creationId xmlns:a16="http://schemas.microsoft.com/office/drawing/2014/main" id="{65B45984-479E-0C4E-B281-8020A8A47E5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484"/>
          <a:stretch/>
        </p:blipFill>
        <p:spPr>
          <a:xfrm>
            <a:off x="5054741" y="2142180"/>
            <a:ext cx="4995863" cy="4378010"/>
          </a:xfrm>
          <a:prstGeom prst="rect">
            <a:avLst/>
          </a:prstGeom>
        </p:spPr>
      </p:pic>
    </p:spTree>
    <p:extLst>
      <p:ext uri="{BB962C8B-B14F-4D97-AF65-F5344CB8AC3E}">
        <p14:creationId xmlns:p14="http://schemas.microsoft.com/office/powerpoint/2010/main" val="17702929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dirty="0"/>
          </a:p>
        </p:txBody>
      </p:sp>
      <p:sp>
        <p:nvSpPr>
          <p:cNvPr id="7" name="Slide Number Placeholder 6"/>
          <p:cNvSpPr>
            <a:spLocks noGrp="1"/>
          </p:cNvSpPr>
          <p:nvPr>
            <p:ph type="sldNum" sz="quarter" idx="4"/>
          </p:nvPr>
        </p:nvSpPr>
        <p:spPr/>
        <p:txBody>
          <a:bodyPr/>
          <a:lstStyle/>
          <a:p>
            <a:fld id="{B6F15528-21DE-4FAA-801E-634DDDAF4B2B}" type="slidenum">
              <a:rPr lang="uk-UA" smtClean="0"/>
              <a:pPr/>
              <a:t>24</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Ten Data Security Steps Every School District Should Take</a:t>
            </a:r>
          </a:p>
        </p:txBody>
      </p:sp>
      <p:sp>
        <p:nvSpPr>
          <p:cNvPr id="11" name="object 4">
            <a:extLst>
              <a:ext uri="{FF2B5EF4-FFF2-40B4-BE49-F238E27FC236}">
                <a16:creationId xmlns:a16="http://schemas.microsoft.com/office/drawing/2014/main" id="{556533F7-8E32-124A-B188-F5258E09D5E8}"/>
              </a:ext>
            </a:extLst>
          </p:cNvPr>
          <p:cNvSpPr txBox="1"/>
          <p:nvPr/>
        </p:nvSpPr>
        <p:spPr>
          <a:xfrm>
            <a:off x="678180" y="2142180"/>
            <a:ext cx="4122420" cy="2815130"/>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5) Implement workable 	practices.</a:t>
            </a:r>
            <a:br>
              <a:rPr lang="en-US" sz="2300" b="1" spc="-10" dirty="0">
                <a:solidFill>
                  <a:srgbClr val="443947"/>
                </a:solidFill>
                <a:latin typeface="Avenir Book" panose="02000503020000020003" pitchFamily="2" charset="0"/>
                <a:cs typeface="Verdana"/>
              </a:rPr>
            </a:br>
            <a:r>
              <a:rPr lang="en-US" sz="2300" b="1" spc="-10" dirty="0">
                <a:solidFill>
                  <a:srgbClr val="443947"/>
                </a:solidFill>
                <a:latin typeface="Avenir Book" panose="02000503020000020003" pitchFamily="2" charset="0"/>
                <a:cs typeface="Verdana"/>
              </a:rPr>
              <a:t>	</a:t>
            </a:r>
            <a:r>
              <a:rPr lang="en-US" sz="2300" spc="-10" dirty="0">
                <a:solidFill>
                  <a:srgbClr val="443947"/>
                </a:solidFill>
                <a:latin typeface="Avenir Book" panose="02000503020000020003" pitchFamily="2" charset="0"/>
                <a:cs typeface="Verdana"/>
              </a:rPr>
              <a:t>What works for one industry 	may be too restrictive for 	education. Industry-specific 	guidance can be helpful.</a:t>
            </a:r>
            <a:endParaRPr lang="en-US" sz="2300" dirty="0">
              <a:latin typeface="Avenir Book" panose="02000503020000020003" pitchFamily="2" charset="0"/>
              <a:cs typeface="Verdana"/>
            </a:endParaRPr>
          </a:p>
        </p:txBody>
      </p:sp>
      <p:pic>
        <p:nvPicPr>
          <p:cNvPr id="4" name="Picture 3">
            <a:extLst>
              <a:ext uri="{FF2B5EF4-FFF2-40B4-BE49-F238E27FC236}">
                <a16:creationId xmlns:a16="http://schemas.microsoft.com/office/drawing/2014/main" id="{50738E4F-51C1-934E-886B-BAE6A0CA666B}"/>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186"/>
          <a:stretch/>
        </p:blipFill>
        <p:spPr>
          <a:xfrm>
            <a:off x="5029200" y="2112944"/>
            <a:ext cx="5045468" cy="4379153"/>
          </a:xfrm>
          <a:prstGeom prst="rect">
            <a:avLst/>
          </a:prstGeom>
        </p:spPr>
      </p:pic>
    </p:spTree>
    <p:extLst>
      <p:ext uri="{BB962C8B-B14F-4D97-AF65-F5344CB8AC3E}">
        <p14:creationId xmlns:p14="http://schemas.microsoft.com/office/powerpoint/2010/main" val="727042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dirty="0"/>
          </a:p>
        </p:txBody>
      </p:sp>
      <p:sp>
        <p:nvSpPr>
          <p:cNvPr id="7" name="Slide Number Placeholder 6"/>
          <p:cNvSpPr>
            <a:spLocks noGrp="1"/>
          </p:cNvSpPr>
          <p:nvPr>
            <p:ph type="sldNum" sz="quarter" idx="4"/>
          </p:nvPr>
        </p:nvSpPr>
        <p:spPr/>
        <p:txBody>
          <a:bodyPr/>
          <a:lstStyle/>
          <a:p>
            <a:fld id="{B6F15528-21DE-4FAA-801E-634DDDAF4B2B}" type="slidenum">
              <a:rPr lang="uk-UA" smtClean="0"/>
              <a:pPr/>
              <a:t>25</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Ten Data Security Steps Every School District Should Take</a:t>
            </a:r>
          </a:p>
        </p:txBody>
      </p:sp>
      <p:sp>
        <p:nvSpPr>
          <p:cNvPr id="11" name="object 4">
            <a:extLst>
              <a:ext uri="{FF2B5EF4-FFF2-40B4-BE49-F238E27FC236}">
                <a16:creationId xmlns:a16="http://schemas.microsoft.com/office/drawing/2014/main" id="{556533F7-8E32-124A-B188-F5258E09D5E8}"/>
              </a:ext>
            </a:extLst>
          </p:cNvPr>
          <p:cNvSpPr txBox="1"/>
          <p:nvPr/>
        </p:nvSpPr>
        <p:spPr>
          <a:xfrm>
            <a:off x="678180" y="2142180"/>
            <a:ext cx="3970020" cy="2815130"/>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6) Partner with vendors. </a:t>
            </a:r>
            <a:br>
              <a:rPr lang="en-US" sz="2300" b="1" spc="-10" dirty="0">
                <a:solidFill>
                  <a:srgbClr val="443947"/>
                </a:solidFill>
                <a:latin typeface="Avenir Book" panose="02000503020000020003" pitchFamily="2" charset="0"/>
                <a:cs typeface="Verdana"/>
              </a:rPr>
            </a:br>
            <a:r>
              <a:rPr lang="en-US" sz="2300" b="1" spc="-10" dirty="0">
                <a:solidFill>
                  <a:srgbClr val="443947"/>
                </a:solidFill>
                <a:latin typeface="Avenir Book" panose="02000503020000020003" pitchFamily="2" charset="0"/>
                <a:cs typeface="Verdana"/>
              </a:rPr>
              <a:t>	</a:t>
            </a:r>
            <a:r>
              <a:rPr lang="en-US" sz="2300" spc="-10" dirty="0">
                <a:solidFill>
                  <a:srgbClr val="443947"/>
                </a:solidFill>
                <a:latin typeface="Avenir Book" panose="02000503020000020003" pitchFamily="2" charset="0"/>
                <a:cs typeface="Verdana"/>
              </a:rPr>
              <a:t>Technology providers know 	their technology better than 	anyone, so they are naturally 	a good source for security 	information.</a:t>
            </a:r>
            <a:endParaRPr lang="en-US" sz="2300" dirty="0">
              <a:latin typeface="Avenir Book" panose="02000503020000020003" pitchFamily="2" charset="0"/>
              <a:cs typeface="Verdana"/>
            </a:endParaRPr>
          </a:p>
        </p:txBody>
      </p:sp>
      <p:pic>
        <p:nvPicPr>
          <p:cNvPr id="4" name="Picture 3">
            <a:extLst>
              <a:ext uri="{FF2B5EF4-FFF2-40B4-BE49-F238E27FC236}">
                <a16:creationId xmlns:a16="http://schemas.microsoft.com/office/drawing/2014/main" id="{558123BE-A5FD-0C40-85BB-C3F779E56431}"/>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326380" y="2141149"/>
            <a:ext cx="4738689" cy="4369628"/>
          </a:xfrm>
          <a:prstGeom prst="rect">
            <a:avLst/>
          </a:prstGeom>
        </p:spPr>
      </p:pic>
    </p:spTree>
    <p:extLst>
      <p:ext uri="{BB962C8B-B14F-4D97-AF65-F5344CB8AC3E}">
        <p14:creationId xmlns:p14="http://schemas.microsoft.com/office/powerpoint/2010/main" val="17951945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dirty="0"/>
          </a:p>
        </p:txBody>
      </p:sp>
      <p:sp>
        <p:nvSpPr>
          <p:cNvPr id="7" name="Slide Number Placeholder 6"/>
          <p:cNvSpPr>
            <a:spLocks noGrp="1"/>
          </p:cNvSpPr>
          <p:nvPr>
            <p:ph type="sldNum" sz="quarter" idx="4"/>
          </p:nvPr>
        </p:nvSpPr>
        <p:spPr/>
        <p:txBody>
          <a:bodyPr/>
          <a:lstStyle/>
          <a:p>
            <a:fld id="{B6F15528-21DE-4FAA-801E-634DDDAF4B2B}" type="slidenum">
              <a:rPr lang="uk-UA" smtClean="0"/>
              <a:pPr/>
              <a:t>26</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Ten Data Security Steps Every School District Should Take</a:t>
            </a:r>
          </a:p>
        </p:txBody>
      </p:sp>
      <p:sp>
        <p:nvSpPr>
          <p:cNvPr id="11" name="object 4">
            <a:extLst>
              <a:ext uri="{FF2B5EF4-FFF2-40B4-BE49-F238E27FC236}">
                <a16:creationId xmlns:a16="http://schemas.microsoft.com/office/drawing/2014/main" id="{556533F7-8E32-124A-B188-F5258E09D5E8}"/>
              </a:ext>
            </a:extLst>
          </p:cNvPr>
          <p:cNvSpPr txBox="1"/>
          <p:nvPr/>
        </p:nvSpPr>
        <p:spPr>
          <a:xfrm>
            <a:off x="678180" y="2142180"/>
            <a:ext cx="3970020" cy="3289618"/>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7) Leverage procurement.</a:t>
            </a:r>
            <a:br>
              <a:rPr lang="en-US" sz="2300" b="1" spc="-10" dirty="0">
                <a:solidFill>
                  <a:srgbClr val="443947"/>
                </a:solidFill>
                <a:latin typeface="Avenir Book" panose="02000503020000020003" pitchFamily="2" charset="0"/>
                <a:cs typeface="Verdana"/>
              </a:rPr>
            </a:br>
            <a:r>
              <a:rPr lang="en-US" sz="2300" b="1" spc="-10" dirty="0">
                <a:solidFill>
                  <a:srgbClr val="443947"/>
                </a:solidFill>
                <a:latin typeface="Avenir Book" panose="02000503020000020003" pitchFamily="2" charset="0"/>
                <a:cs typeface="Verdana"/>
              </a:rPr>
              <a:t>	</a:t>
            </a:r>
            <a:r>
              <a:rPr lang="en-US" sz="2300" spc="-10" dirty="0">
                <a:solidFill>
                  <a:srgbClr val="443947"/>
                </a:solidFill>
                <a:latin typeface="Avenir Book" panose="02000503020000020003" pitchFamily="2" charset="0"/>
                <a:cs typeface="Verdana"/>
              </a:rPr>
              <a:t>Build security requirements 	into the contract when 	contracting for any online 	services that will collect, 	manage, or store student 	and/or employee data.</a:t>
            </a:r>
            <a:endParaRPr lang="en-US" sz="2300" dirty="0">
              <a:latin typeface="Avenir Book" panose="02000503020000020003" pitchFamily="2" charset="0"/>
              <a:cs typeface="Verdana"/>
            </a:endParaRPr>
          </a:p>
        </p:txBody>
      </p:sp>
      <p:pic>
        <p:nvPicPr>
          <p:cNvPr id="4" name="Picture 3">
            <a:extLst>
              <a:ext uri="{FF2B5EF4-FFF2-40B4-BE49-F238E27FC236}">
                <a16:creationId xmlns:a16="http://schemas.microsoft.com/office/drawing/2014/main" id="{093F0CA6-B10B-BB42-94DB-74E84468E9FD}"/>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29200" y="2142180"/>
            <a:ext cx="5029200" cy="4454210"/>
          </a:xfrm>
          <a:prstGeom prst="rect">
            <a:avLst/>
          </a:prstGeom>
        </p:spPr>
      </p:pic>
    </p:spTree>
    <p:extLst>
      <p:ext uri="{BB962C8B-B14F-4D97-AF65-F5344CB8AC3E}">
        <p14:creationId xmlns:p14="http://schemas.microsoft.com/office/powerpoint/2010/main" val="640491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dirty="0"/>
          </a:p>
        </p:txBody>
      </p:sp>
      <p:sp>
        <p:nvSpPr>
          <p:cNvPr id="7" name="Slide Number Placeholder 6"/>
          <p:cNvSpPr>
            <a:spLocks noGrp="1"/>
          </p:cNvSpPr>
          <p:nvPr>
            <p:ph type="sldNum" sz="quarter" idx="4"/>
          </p:nvPr>
        </p:nvSpPr>
        <p:spPr/>
        <p:txBody>
          <a:bodyPr/>
          <a:lstStyle/>
          <a:p>
            <a:fld id="{B6F15528-21DE-4FAA-801E-634DDDAF4B2B}" type="slidenum">
              <a:rPr lang="uk-UA" smtClean="0"/>
              <a:pPr/>
              <a:t>27</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Ten Data Security Steps Every School District Should Take</a:t>
            </a:r>
          </a:p>
        </p:txBody>
      </p:sp>
      <p:sp>
        <p:nvSpPr>
          <p:cNvPr id="11" name="object 4">
            <a:extLst>
              <a:ext uri="{FF2B5EF4-FFF2-40B4-BE49-F238E27FC236}">
                <a16:creationId xmlns:a16="http://schemas.microsoft.com/office/drawing/2014/main" id="{556533F7-8E32-124A-B188-F5258E09D5E8}"/>
              </a:ext>
            </a:extLst>
          </p:cNvPr>
          <p:cNvSpPr txBox="1"/>
          <p:nvPr/>
        </p:nvSpPr>
        <p:spPr>
          <a:xfrm>
            <a:off x="678180" y="2142180"/>
            <a:ext cx="3970020" cy="3764107"/>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8) Provide training.</a:t>
            </a:r>
            <a:br>
              <a:rPr lang="en-US" sz="2300" b="1" spc="-10" dirty="0">
                <a:solidFill>
                  <a:srgbClr val="443947"/>
                </a:solidFill>
                <a:latin typeface="Avenir Book" panose="02000503020000020003" pitchFamily="2" charset="0"/>
                <a:cs typeface="Verdana"/>
              </a:rPr>
            </a:br>
            <a:r>
              <a:rPr lang="en-US" sz="2300" b="1" spc="-10" dirty="0">
                <a:solidFill>
                  <a:srgbClr val="443947"/>
                </a:solidFill>
                <a:latin typeface="Avenir Book" panose="02000503020000020003" pitchFamily="2" charset="0"/>
                <a:cs typeface="Verdana"/>
              </a:rPr>
              <a:t>	</a:t>
            </a:r>
            <a:r>
              <a:rPr lang="en-US" sz="2300" spc="-10" dirty="0">
                <a:solidFill>
                  <a:srgbClr val="443947"/>
                </a:solidFill>
                <a:latin typeface="Avenir Book" panose="02000503020000020003" pitchFamily="2" charset="0"/>
                <a:cs typeface="Verdana"/>
              </a:rPr>
              <a:t>For certain key positions, 	such as database 	administrators and 	network 	engineers, security training 	and relevant certifications 	should be considered job 	requirements.</a:t>
            </a:r>
            <a:endParaRPr lang="en-US" sz="2300" dirty="0">
              <a:latin typeface="Avenir Book" panose="02000503020000020003" pitchFamily="2" charset="0"/>
              <a:cs typeface="Verdana"/>
            </a:endParaRPr>
          </a:p>
        </p:txBody>
      </p:sp>
      <p:pic>
        <p:nvPicPr>
          <p:cNvPr id="6" name="Picture 5">
            <a:extLst>
              <a:ext uri="{FF2B5EF4-FFF2-40B4-BE49-F238E27FC236}">
                <a16:creationId xmlns:a16="http://schemas.microsoft.com/office/drawing/2014/main" id="{C265021B-06BF-3F43-854D-1C3657A00D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2019"/>
          <a:stretch/>
        </p:blipFill>
        <p:spPr>
          <a:xfrm>
            <a:off x="5029200" y="2142180"/>
            <a:ext cx="5029199" cy="4378010"/>
          </a:xfrm>
          <a:prstGeom prst="rect">
            <a:avLst/>
          </a:prstGeom>
        </p:spPr>
      </p:pic>
    </p:spTree>
    <p:extLst>
      <p:ext uri="{BB962C8B-B14F-4D97-AF65-F5344CB8AC3E}">
        <p14:creationId xmlns:p14="http://schemas.microsoft.com/office/powerpoint/2010/main" val="26847485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dirty="0"/>
          </a:p>
        </p:txBody>
      </p:sp>
      <p:sp>
        <p:nvSpPr>
          <p:cNvPr id="7" name="Slide Number Placeholder 6"/>
          <p:cNvSpPr>
            <a:spLocks noGrp="1"/>
          </p:cNvSpPr>
          <p:nvPr>
            <p:ph type="sldNum" sz="quarter" idx="4"/>
          </p:nvPr>
        </p:nvSpPr>
        <p:spPr/>
        <p:txBody>
          <a:bodyPr/>
          <a:lstStyle/>
          <a:p>
            <a:fld id="{B6F15528-21DE-4FAA-801E-634DDDAF4B2B}" type="slidenum">
              <a:rPr lang="uk-UA" smtClean="0"/>
              <a:pPr/>
              <a:t>28</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78180" y="1117563"/>
            <a:ext cx="8900948" cy="984885"/>
          </a:xfrm>
          <a:prstGeom prst="rect">
            <a:avLst/>
          </a:prstGeom>
        </p:spPr>
        <p:txBody>
          <a:bodyPr vert="horz" wrap="square" lIns="0" tIns="0" rIns="0" bIns="0" rtlCol="0">
            <a:spAutoFit/>
          </a:bodyPr>
          <a:lstStyle/>
          <a:p>
            <a:pPr algn="l"/>
            <a:r>
              <a:rPr lang="en-US" b="1" dirty="0">
                <a:solidFill>
                  <a:srgbClr val="8E463D"/>
                </a:solidFill>
                <a:latin typeface="Krona One" panose="02010605030500060004" pitchFamily="2" charset="77"/>
                <a:ea typeface="Avenir Book" charset="0"/>
                <a:cs typeface="Avenir Book" charset="0"/>
              </a:rPr>
              <a:t>Ten Data Security Steps Every School District Should Take</a:t>
            </a:r>
          </a:p>
        </p:txBody>
      </p:sp>
      <p:sp>
        <p:nvSpPr>
          <p:cNvPr id="11" name="object 4">
            <a:extLst>
              <a:ext uri="{FF2B5EF4-FFF2-40B4-BE49-F238E27FC236}">
                <a16:creationId xmlns:a16="http://schemas.microsoft.com/office/drawing/2014/main" id="{556533F7-8E32-124A-B188-F5258E09D5E8}"/>
              </a:ext>
            </a:extLst>
          </p:cNvPr>
          <p:cNvSpPr txBox="1"/>
          <p:nvPr/>
        </p:nvSpPr>
        <p:spPr>
          <a:xfrm>
            <a:off x="678180" y="2164575"/>
            <a:ext cx="3970020" cy="3289618"/>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9) Test your security. </a:t>
            </a:r>
          </a:p>
          <a:p>
            <a:pPr marL="12700" marR="5080">
              <a:lnSpc>
                <a:spcPts val="3660"/>
              </a:lnSpc>
              <a:buClr>
                <a:srgbClr val="443947"/>
              </a:buClr>
              <a:tabLst>
                <a:tab pos="266700" algn="l"/>
              </a:tabLst>
            </a:pPr>
            <a:r>
              <a:rPr lang="en-US" sz="2300" b="1" spc="-10" dirty="0">
                <a:solidFill>
                  <a:srgbClr val="443947"/>
                </a:solidFill>
                <a:latin typeface="Avenir Book" panose="02000503020000020003" pitchFamily="2" charset="0"/>
                <a:cs typeface="Verdana"/>
              </a:rPr>
              <a:t>	</a:t>
            </a:r>
            <a:r>
              <a:rPr lang="en-US" sz="2300" spc="-10" dirty="0">
                <a:solidFill>
                  <a:srgbClr val="443947"/>
                </a:solidFill>
                <a:latin typeface="Avenir Book" panose="02000503020000020003" pitchFamily="2" charset="0"/>
                <a:cs typeface="Verdana"/>
              </a:rPr>
              <a:t>A thorough audit will not 	only 	include tests of the 	technical security measures, 	but determine how well end 	users follow good security 	practices.</a:t>
            </a:r>
            <a:endParaRPr lang="en-US" sz="2300" dirty="0">
              <a:latin typeface="Avenir Book" panose="02000503020000020003" pitchFamily="2" charset="0"/>
              <a:cs typeface="Verdana"/>
            </a:endParaRPr>
          </a:p>
        </p:txBody>
      </p:sp>
      <p:pic>
        <p:nvPicPr>
          <p:cNvPr id="4" name="Picture 3">
            <a:extLst>
              <a:ext uri="{FF2B5EF4-FFF2-40B4-BE49-F238E27FC236}">
                <a16:creationId xmlns:a16="http://schemas.microsoft.com/office/drawing/2014/main" id="{32220004-4881-D145-B36D-32C4D265E3B6}"/>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29200" y="2121385"/>
            <a:ext cx="5025777" cy="4486925"/>
          </a:xfrm>
          <a:prstGeom prst="rect">
            <a:avLst/>
          </a:prstGeom>
        </p:spPr>
      </p:pic>
    </p:spTree>
    <p:extLst>
      <p:ext uri="{BB962C8B-B14F-4D97-AF65-F5344CB8AC3E}">
        <p14:creationId xmlns:p14="http://schemas.microsoft.com/office/powerpoint/2010/main" val="38589979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dirty="0"/>
          </a:p>
        </p:txBody>
      </p:sp>
      <p:sp>
        <p:nvSpPr>
          <p:cNvPr id="7" name="Slide Number Placeholder 6"/>
          <p:cNvSpPr>
            <a:spLocks noGrp="1"/>
          </p:cNvSpPr>
          <p:nvPr>
            <p:ph type="sldNum" sz="quarter" idx="4"/>
          </p:nvPr>
        </p:nvSpPr>
        <p:spPr/>
        <p:txBody>
          <a:bodyPr/>
          <a:lstStyle/>
          <a:p>
            <a:fld id="{B6F15528-21DE-4FAA-801E-634DDDAF4B2B}" type="slidenum">
              <a:rPr lang="uk-UA" smtClean="0"/>
              <a:pPr/>
              <a:t>29</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Ten Data Security Steps Every School District Should Take</a:t>
            </a:r>
          </a:p>
        </p:txBody>
      </p:sp>
      <p:sp>
        <p:nvSpPr>
          <p:cNvPr id="11" name="object 4">
            <a:extLst>
              <a:ext uri="{FF2B5EF4-FFF2-40B4-BE49-F238E27FC236}">
                <a16:creationId xmlns:a16="http://schemas.microsoft.com/office/drawing/2014/main" id="{556533F7-8E32-124A-B188-F5258E09D5E8}"/>
              </a:ext>
            </a:extLst>
          </p:cNvPr>
          <p:cNvSpPr txBox="1"/>
          <p:nvPr/>
        </p:nvSpPr>
        <p:spPr>
          <a:xfrm>
            <a:off x="678180" y="2142180"/>
            <a:ext cx="4046220" cy="3764107"/>
          </a:xfrm>
          <a:prstGeom prst="rect">
            <a:avLst/>
          </a:prstGeom>
        </p:spPr>
        <p:txBody>
          <a:bodyPr vert="horz" wrap="square" lIns="0" tIns="0" rIns="0" bIns="0" rtlCol="0">
            <a:spAutoFit/>
          </a:bodyPr>
          <a:lstStyle/>
          <a:p>
            <a:pPr marL="12700" marR="5080">
              <a:lnSpc>
                <a:spcPts val="3660"/>
              </a:lnSpc>
              <a:buClr>
                <a:srgbClr val="443947"/>
              </a:buClr>
              <a:tabLst>
                <a:tab pos="266700" algn="l"/>
              </a:tabLst>
            </a:pPr>
            <a:r>
              <a:rPr lang="en-US" sz="2300" b="1" spc="-10" dirty="0">
                <a:solidFill>
                  <a:srgbClr val="225B75"/>
                </a:solidFill>
                <a:latin typeface="Avenir Book" panose="02000503020000020003" pitchFamily="2" charset="0"/>
                <a:cs typeface="Verdana"/>
              </a:rPr>
              <a:t>10) Review and adjust.</a:t>
            </a:r>
          </a:p>
          <a:p>
            <a:pPr marL="12700" marR="5080">
              <a:lnSpc>
                <a:spcPts val="3660"/>
              </a:lnSpc>
              <a:buClr>
                <a:srgbClr val="443947"/>
              </a:buClr>
              <a:tabLst>
                <a:tab pos="266700" algn="l"/>
              </a:tabLst>
            </a:pPr>
            <a:r>
              <a:rPr lang="en-US" sz="2300" b="1" spc="-10" dirty="0">
                <a:solidFill>
                  <a:srgbClr val="443947"/>
                </a:solidFill>
                <a:latin typeface="Avenir Book" panose="02000503020000020003" pitchFamily="2" charset="0"/>
                <a:cs typeface="Verdana"/>
              </a:rPr>
              <a:t>	  </a:t>
            </a:r>
            <a:r>
              <a:rPr lang="en-US" sz="2300" spc="-10" dirty="0">
                <a:solidFill>
                  <a:srgbClr val="443947"/>
                </a:solidFill>
                <a:latin typeface="Avenir Book" panose="02000503020000020003" pitchFamily="2" charset="0"/>
                <a:cs typeface="Verdana"/>
              </a:rPr>
              <a:t>By reviewing work regularly, 		you can ensure that you are 		striking a reasonable 				balance between good 	  		security and the freedom 		that teachers and students 		need.</a:t>
            </a:r>
            <a:endParaRPr lang="en-US" sz="2300" dirty="0">
              <a:latin typeface="Avenir Book" panose="02000503020000020003" pitchFamily="2" charset="0"/>
              <a:cs typeface="Verdana"/>
            </a:endParaRPr>
          </a:p>
        </p:txBody>
      </p:sp>
      <p:pic>
        <p:nvPicPr>
          <p:cNvPr id="4" name="Picture 3">
            <a:extLst>
              <a:ext uri="{FF2B5EF4-FFF2-40B4-BE49-F238E27FC236}">
                <a16:creationId xmlns:a16="http://schemas.microsoft.com/office/drawing/2014/main" id="{260CE8B7-52C2-5843-B814-917482E5E85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447"/>
          <a:stretch/>
        </p:blipFill>
        <p:spPr>
          <a:xfrm>
            <a:off x="5029199" y="2142180"/>
            <a:ext cx="5048991" cy="4454210"/>
          </a:xfrm>
          <a:prstGeom prst="rect">
            <a:avLst/>
          </a:prstGeom>
        </p:spPr>
      </p:pic>
    </p:spTree>
    <p:extLst>
      <p:ext uri="{BB962C8B-B14F-4D97-AF65-F5344CB8AC3E}">
        <p14:creationId xmlns:p14="http://schemas.microsoft.com/office/powerpoint/2010/main" val="12450818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69804"/>
            </a:srgbClr>
          </a:solidFill>
        </p:spPr>
        <p:txBody>
          <a:bodyPr wrap="square" lIns="0" tIns="0" rIns="0" bIns="0" rtlCol="0"/>
          <a:lstStyle/>
          <a:p>
            <a:endParaRPr/>
          </a:p>
        </p:txBody>
      </p:sp>
      <p:sp>
        <p:nvSpPr>
          <p:cNvPr id="8" name="Slide Number Placeholder 7"/>
          <p:cNvSpPr>
            <a:spLocks noGrp="1"/>
          </p:cNvSpPr>
          <p:nvPr>
            <p:ph type="sldNum" sz="quarter" idx="4"/>
          </p:nvPr>
        </p:nvSpPr>
        <p:spPr/>
        <p:txBody>
          <a:bodyPr/>
          <a:lstStyle/>
          <a:p>
            <a:fld id="{B6F15528-21DE-4FAA-801E-634DDDAF4B2B}" type="slidenum">
              <a:rPr lang="uk-UA" smtClean="0"/>
              <a:pPr/>
              <a:t>3</a:t>
            </a:fld>
            <a:endParaRPr lang="uk-UA" dirty="0"/>
          </a:p>
        </p:txBody>
      </p:sp>
      <p:sp>
        <p:nvSpPr>
          <p:cNvPr id="11"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2" name="object 3"/>
          <p:cNvSpPr txBox="1">
            <a:spLocks noGrp="1"/>
          </p:cNvSpPr>
          <p:nvPr>
            <p:ph type="title"/>
          </p:nvPr>
        </p:nvSpPr>
        <p:spPr>
          <a:xfrm>
            <a:off x="678180" y="1258974"/>
            <a:ext cx="8512328" cy="430887"/>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Security Threats to Prepare For</a:t>
            </a:r>
          </a:p>
        </p:txBody>
      </p:sp>
      <p:sp>
        <p:nvSpPr>
          <p:cNvPr id="7" name="object 4">
            <a:extLst>
              <a:ext uri="{FF2B5EF4-FFF2-40B4-BE49-F238E27FC236}">
                <a16:creationId xmlns:a16="http://schemas.microsoft.com/office/drawing/2014/main" id="{97F6FC6C-0099-BE48-B1C6-CC432779856D}"/>
              </a:ext>
            </a:extLst>
          </p:cNvPr>
          <p:cNvSpPr txBox="1"/>
          <p:nvPr/>
        </p:nvSpPr>
        <p:spPr>
          <a:xfrm>
            <a:off x="701992" y="2200164"/>
            <a:ext cx="8335394" cy="3693319"/>
          </a:xfrm>
          <a:prstGeom prst="rect">
            <a:avLst/>
          </a:prstGeom>
        </p:spPr>
        <p:txBody>
          <a:bodyPr vert="horz" wrap="square" lIns="0" tIns="0" rIns="0" bIns="0" rtlCol="0">
            <a:spAutoFit/>
          </a:bodyPr>
          <a:lstStyle/>
          <a:p>
            <a:pPr marL="12700">
              <a:lnSpc>
                <a:spcPct val="100000"/>
              </a:lnSpc>
            </a:pPr>
            <a:r>
              <a:rPr lang="en-US" sz="2000" spc="-110" dirty="0">
                <a:solidFill>
                  <a:srgbClr val="443947"/>
                </a:solidFill>
                <a:latin typeface="Avenir Book" panose="02000503020000020003" pitchFamily="2" charset="0"/>
                <a:cs typeface="Verdana"/>
              </a:rPr>
              <a:t>Protecting your district’s network from cyberattacks becomes more challenging by the second. According to </a:t>
            </a:r>
            <a:r>
              <a:rPr lang="en-US" sz="2000" spc="-110" dirty="0">
                <a:solidFill>
                  <a:srgbClr val="443947"/>
                </a:solidFill>
                <a:latin typeface="Avenir Book" panose="02000503020000020003" pitchFamily="2" charset="0"/>
                <a:cs typeface="Verdana"/>
                <a:hlinkClick r:id="rId3"/>
              </a:rPr>
              <a:t>Verizon’s 2022 Data Breach Investigations Report</a:t>
            </a:r>
            <a:r>
              <a:rPr lang="en-US" sz="2000" spc="-110" dirty="0">
                <a:solidFill>
                  <a:srgbClr val="443947"/>
                </a:solidFill>
                <a:latin typeface="Avenir Book" panose="02000503020000020003" pitchFamily="2" charset="0"/>
                <a:cs typeface="Verdana"/>
              </a:rPr>
              <a:t>, there were 23,896 security incidents, of which, 5,212 were confirmed data breaches. </a:t>
            </a:r>
          </a:p>
          <a:p>
            <a:pPr marL="12700">
              <a:lnSpc>
                <a:spcPct val="100000"/>
              </a:lnSpc>
            </a:pPr>
            <a:endParaRPr lang="en-US" sz="2000" spc="-110" dirty="0">
              <a:solidFill>
                <a:srgbClr val="443947"/>
              </a:solidFill>
              <a:latin typeface="Avenir Book" panose="02000503020000020003" pitchFamily="2" charset="0"/>
              <a:cs typeface="Verdana"/>
            </a:endParaRPr>
          </a:p>
          <a:p>
            <a:pPr marL="12700">
              <a:lnSpc>
                <a:spcPct val="100000"/>
              </a:lnSpc>
            </a:pPr>
            <a:r>
              <a:rPr lang="en-US" sz="2000" spc="-110" dirty="0">
                <a:solidFill>
                  <a:srgbClr val="443947"/>
                </a:solidFill>
                <a:latin typeface="Avenir Book" panose="02000503020000020003" pitchFamily="2" charset="0"/>
                <a:cs typeface="Verdana"/>
              </a:rPr>
              <a:t>Ransomware accounted for a total of 25% incidents, while supply chain issues were responsible for 62% of system intrusion incidents in 2021. Error continued to be a dominant trend, with 82% of breaches involving the human element. </a:t>
            </a:r>
          </a:p>
          <a:p>
            <a:pPr marL="12700">
              <a:lnSpc>
                <a:spcPct val="100000"/>
              </a:lnSpc>
            </a:pPr>
            <a:endParaRPr lang="en-US" sz="2000" spc="-110" dirty="0">
              <a:solidFill>
                <a:srgbClr val="443947"/>
              </a:solidFill>
              <a:latin typeface="Avenir Book" panose="02000503020000020003" pitchFamily="2" charset="0"/>
              <a:cs typeface="Verdana"/>
            </a:endParaRPr>
          </a:p>
          <a:p>
            <a:pPr marL="12700">
              <a:lnSpc>
                <a:spcPct val="100000"/>
              </a:lnSpc>
            </a:pPr>
            <a:r>
              <a:rPr lang="en-US" sz="2000" spc="-110" dirty="0">
                <a:solidFill>
                  <a:srgbClr val="443947"/>
                </a:solidFill>
                <a:latin typeface="Avenir Book" panose="02000503020000020003" pitchFamily="2" charset="0"/>
                <a:cs typeface="Verdana"/>
              </a:rPr>
              <a:t>In the education sector, there was a dramatic increase in ransomware attacks (over 30% of breaches), illustrating the need for protection against stolen credentials and phishing attacks potentially exposing the personal information of its employees and students. </a:t>
            </a:r>
          </a:p>
        </p:txBody>
      </p:sp>
    </p:spTree>
    <p:extLst>
      <p:ext uri="{BB962C8B-B14F-4D97-AF65-F5344CB8AC3E}">
        <p14:creationId xmlns:p14="http://schemas.microsoft.com/office/powerpoint/2010/main" val="56132645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30</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8" name="object 3"/>
          <p:cNvSpPr txBox="1">
            <a:spLocks noGrp="1"/>
          </p:cNvSpPr>
          <p:nvPr>
            <p:ph type="title"/>
          </p:nvPr>
        </p:nvSpPr>
        <p:spPr>
          <a:xfrm>
            <a:off x="678180" y="1117563"/>
            <a:ext cx="8900948" cy="1354217"/>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Assaults and Protections for School and District Networks</a:t>
            </a:r>
            <a:br>
              <a:rPr lang="en-US" b="1" dirty="0">
                <a:latin typeface="Avenir Book" charset="0"/>
                <a:ea typeface="Avenir Book" charset="0"/>
                <a:cs typeface="Avenir Book" charset="0"/>
              </a:rPr>
            </a:br>
            <a:endParaRPr lang="en-US" b="1" dirty="0">
              <a:latin typeface="Avenir Book" charset="0"/>
              <a:ea typeface="Avenir Book" charset="0"/>
              <a:cs typeface="Avenir Book" charset="0"/>
            </a:endParaRPr>
          </a:p>
        </p:txBody>
      </p:sp>
      <p:sp>
        <p:nvSpPr>
          <p:cNvPr id="10" name="object 4">
            <a:extLst>
              <a:ext uri="{FF2B5EF4-FFF2-40B4-BE49-F238E27FC236}">
                <a16:creationId xmlns:a16="http://schemas.microsoft.com/office/drawing/2014/main" id="{8AD79ECA-B444-AE41-84D3-2C02C14B8CC0}"/>
              </a:ext>
            </a:extLst>
          </p:cNvPr>
          <p:cNvSpPr txBox="1"/>
          <p:nvPr/>
        </p:nvSpPr>
        <p:spPr>
          <a:xfrm>
            <a:off x="1220086" y="2362200"/>
            <a:ext cx="8335394" cy="4508927"/>
          </a:xfrm>
          <a:prstGeom prst="rect">
            <a:avLst/>
          </a:prstGeom>
        </p:spPr>
        <p:txBody>
          <a:bodyPr vert="horz" wrap="square" lIns="0" tIns="0" rIns="0" bIns="0" rtlCol="0">
            <a:spAutoFit/>
          </a:bodyPr>
          <a:lstStyle/>
          <a:p>
            <a:pPr marL="355600" indent="-342900">
              <a:lnSpc>
                <a:spcPct val="100000"/>
              </a:lnSpc>
              <a:spcBef>
                <a:spcPts val="600"/>
              </a:spcBef>
              <a:spcAft>
                <a:spcPts val="600"/>
              </a:spcAft>
              <a:buClr>
                <a:srgbClr val="8E463D"/>
              </a:buClr>
              <a:buFont typeface="Arial" panose="020B0604020202020204" pitchFamily="34" charset="0"/>
              <a:buChar char="•"/>
            </a:pPr>
            <a:r>
              <a:rPr lang="en-US" sz="2300" b="1" spc="-110" dirty="0">
                <a:solidFill>
                  <a:srgbClr val="225B75"/>
                </a:solidFill>
                <a:latin typeface="Avenir Book" panose="02000503020000020003" pitchFamily="2" charset="0"/>
                <a:cs typeface="Verdana"/>
              </a:rPr>
              <a:t>Email. </a:t>
            </a:r>
            <a:r>
              <a:rPr lang="en-US" sz="2300" spc="-110" dirty="0">
                <a:solidFill>
                  <a:srgbClr val="443947"/>
                </a:solidFill>
                <a:latin typeface="Avenir Book" panose="02000503020000020003" pitchFamily="2" charset="0"/>
                <a:cs typeface="Verdana"/>
              </a:rPr>
              <a:t>Schools should implement anti-phishing tools</a:t>
            </a:r>
          </a:p>
          <a:p>
            <a:pPr marL="355600" indent="-342900">
              <a:lnSpc>
                <a:spcPct val="100000"/>
              </a:lnSpc>
              <a:spcBef>
                <a:spcPts val="600"/>
              </a:spcBef>
              <a:spcAft>
                <a:spcPts val="600"/>
              </a:spcAft>
              <a:buClr>
                <a:srgbClr val="8E463D"/>
              </a:buClr>
              <a:buFont typeface="Arial" panose="020B0604020202020204" pitchFamily="34" charset="0"/>
              <a:buChar char="•"/>
            </a:pPr>
            <a:r>
              <a:rPr lang="en-US" sz="2300" b="1" spc="-110" dirty="0">
                <a:solidFill>
                  <a:srgbClr val="225B75"/>
                </a:solidFill>
                <a:latin typeface="Avenir Book" panose="02000503020000020003" pitchFamily="2" charset="0"/>
                <a:cs typeface="Verdana"/>
              </a:rPr>
              <a:t>Endpoint Protection. </a:t>
            </a:r>
            <a:r>
              <a:rPr lang="en-US" sz="2300" spc="-110" dirty="0">
                <a:solidFill>
                  <a:srgbClr val="443947"/>
                </a:solidFill>
                <a:latin typeface="Avenir Book" panose="02000503020000020003" pitchFamily="2" charset="0"/>
                <a:cs typeface="Verdana"/>
              </a:rPr>
              <a:t>Ransomware and “</a:t>
            </a:r>
            <a:r>
              <a:rPr lang="en-US" sz="2300" spc="-110" dirty="0" err="1">
                <a:solidFill>
                  <a:srgbClr val="443947"/>
                </a:solidFill>
                <a:latin typeface="Avenir Book" panose="02000503020000020003" pitchFamily="2" charset="0"/>
                <a:cs typeface="Verdana"/>
              </a:rPr>
              <a:t>cryptomining</a:t>
            </a:r>
            <a:r>
              <a:rPr lang="en-US" sz="2300" spc="-110" dirty="0">
                <a:solidFill>
                  <a:srgbClr val="443947"/>
                </a:solidFill>
                <a:latin typeface="Avenir Book" panose="02000503020000020003" pitchFamily="2" charset="0"/>
                <a:cs typeface="Verdana"/>
              </a:rPr>
              <a:t>” grant hackers full control over a device. Endpoint products examine what processors are doing, what files are being modified, and prevent hostile takeovers.</a:t>
            </a:r>
          </a:p>
          <a:p>
            <a:pPr marL="355600" indent="-342900">
              <a:lnSpc>
                <a:spcPct val="100000"/>
              </a:lnSpc>
              <a:spcBef>
                <a:spcPts val="600"/>
              </a:spcBef>
              <a:spcAft>
                <a:spcPts val="600"/>
              </a:spcAft>
              <a:buClr>
                <a:srgbClr val="8E463D"/>
              </a:buClr>
              <a:buFont typeface="Arial" panose="020B0604020202020204" pitchFamily="34" charset="0"/>
              <a:buChar char="•"/>
            </a:pPr>
            <a:r>
              <a:rPr lang="en-US" sz="2300" b="1" spc="-110" dirty="0">
                <a:solidFill>
                  <a:srgbClr val="225B75"/>
                </a:solidFill>
                <a:latin typeface="Avenir Book" panose="02000503020000020003" pitchFamily="2" charset="0"/>
                <a:cs typeface="Verdana"/>
              </a:rPr>
              <a:t>Firewalls. </a:t>
            </a:r>
            <a:r>
              <a:rPr lang="en-US" sz="2300" spc="-110" dirty="0">
                <a:solidFill>
                  <a:srgbClr val="443947"/>
                </a:solidFill>
                <a:latin typeface="Avenir Book" panose="02000503020000020003" pitchFamily="2" charset="0"/>
                <a:cs typeface="Verdana"/>
              </a:rPr>
              <a:t>Today’s firewalls have the ability to filter on a much deeper level than before.</a:t>
            </a:r>
          </a:p>
          <a:p>
            <a:pPr marL="355600" indent="-342900">
              <a:lnSpc>
                <a:spcPct val="100000"/>
              </a:lnSpc>
              <a:spcBef>
                <a:spcPts val="600"/>
              </a:spcBef>
              <a:spcAft>
                <a:spcPts val="600"/>
              </a:spcAft>
              <a:buClr>
                <a:srgbClr val="8E463D"/>
              </a:buClr>
              <a:buFont typeface="Arial" panose="020B0604020202020204" pitchFamily="34" charset="0"/>
              <a:buChar char="•"/>
            </a:pPr>
            <a:r>
              <a:rPr lang="en-US" sz="2300" b="1" spc="-110" dirty="0">
                <a:solidFill>
                  <a:srgbClr val="225B75"/>
                </a:solidFill>
                <a:latin typeface="Avenir Book" panose="02000503020000020003" pitchFamily="2" charset="0"/>
                <a:cs typeface="Verdana"/>
              </a:rPr>
              <a:t>Patching. </a:t>
            </a:r>
            <a:r>
              <a:rPr lang="en-US" sz="2300" spc="-110" dirty="0">
                <a:solidFill>
                  <a:srgbClr val="443947"/>
                </a:solidFill>
                <a:latin typeface="Avenir Book" panose="02000503020000020003" pitchFamily="2" charset="0"/>
                <a:cs typeface="Verdana"/>
              </a:rPr>
              <a:t>Software should be regularly patched, or automatic patching tools should be implemented.</a:t>
            </a:r>
          </a:p>
          <a:p>
            <a:pPr marL="355600" indent="-342900">
              <a:lnSpc>
                <a:spcPct val="100000"/>
              </a:lnSpc>
              <a:spcBef>
                <a:spcPts val="600"/>
              </a:spcBef>
              <a:spcAft>
                <a:spcPts val="600"/>
              </a:spcAft>
              <a:buClr>
                <a:srgbClr val="8E463D"/>
              </a:buClr>
              <a:buFont typeface="Arial" panose="020B0604020202020204" pitchFamily="34" charset="0"/>
              <a:buChar char="•"/>
            </a:pPr>
            <a:r>
              <a:rPr lang="en-US" sz="2300" b="1" spc="-110" dirty="0">
                <a:solidFill>
                  <a:srgbClr val="225B75"/>
                </a:solidFill>
                <a:latin typeface="Avenir Book" panose="02000503020000020003" pitchFamily="2" charset="0"/>
                <a:cs typeface="Verdana"/>
              </a:rPr>
              <a:t>Spear Phishing. </a:t>
            </a:r>
            <a:r>
              <a:rPr lang="en-US" sz="2300" spc="-110" dirty="0">
                <a:solidFill>
                  <a:srgbClr val="443947"/>
                </a:solidFill>
                <a:latin typeface="Avenir Book" panose="02000503020000020003" pitchFamily="2" charset="0"/>
                <a:cs typeface="Verdana"/>
              </a:rPr>
              <a:t>The practice allowing hackers the ability to infiltrate a school’s entire network through a staff member’s email account.</a:t>
            </a:r>
          </a:p>
        </p:txBody>
      </p:sp>
    </p:spTree>
    <p:extLst>
      <p:ext uri="{BB962C8B-B14F-4D97-AF65-F5344CB8AC3E}">
        <p14:creationId xmlns:p14="http://schemas.microsoft.com/office/powerpoint/2010/main" val="23634613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804862"/>
            <a:ext cx="10072687"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31</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8" name="object 3"/>
          <p:cNvSpPr txBox="1">
            <a:spLocks noGrp="1"/>
          </p:cNvSpPr>
          <p:nvPr>
            <p:ph type="title"/>
          </p:nvPr>
        </p:nvSpPr>
        <p:spPr>
          <a:xfrm>
            <a:off x="1093519" y="1357263"/>
            <a:ext cx="8588528" cy="430887"/>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Does Your School Make the Grade?</a:t>
            </a:r>
          </a:p>
        </p:txBody>
      </p:sp>
      <p:sp>
        <p:nvSpPr>
          <p:cNvPr id="2" name="bk object 17">
            <a:extLst>
              <a:ext uri="{FF2B5EF4-FFF2-40B4-BE49-F238E27FC236}">
                <a16:creationId xmlns:a16="http://schemas.microsoft.com/office/drawing/2014/main" id="{5BC41ACF-3D21-925E-CA33-12667EB1412B}"/>
              </a:ext>
            </a:extLst>
          </p:cNvPr>
          <p:cNvSpPr/>
          <p:nvPr/>
        </p:nvSpPr>
        <p:spPr>
          <a:xfrm>
            <a:off x="0" y="1981200"/>
            <a:ext cx="8645678" cy="4986338"/>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FFAF4">
              <a:alpha val="70000"/>
            </a:srgbClr>
          </a:solidFill>
          <a:ln w="12700">
            <a:solidFill>
              <a:srgbClr val="8E463D"/>
            </a:solidFill>
          </a:ln>
        </p:spPr>
        <p:txBody>
          <a:bodyPr wrap="square" lIns="0" tIns="0" rIns="0" bIns="0" rtlCol="0"/>
          <a:lstStyle/>
          <a:p>
            <a:endParaRPr/>
          </a:p>
        </p:txBody>
      </p:sp>
      <p:sp>
        <p:nvSpPr>
          <p:cNvPr id="10" name="object 4">
            <a:extLst>
              <a:ext uri="{FF2B5EF4-FFF2-40B4-BE49-F238E27FC236}">
                <a16:creationId xmlns:a16="http://schemas.microsoft.com/office/drawing/2014/main" id="{8AD79ECA-B444-AE41-84D3-2C02C14B8CC0}"/>
              </a:ext>
            </a:extLst>
          </p:cNvPr>
          <p:cNvSpPr txBox="1"/>
          <p:nvPr/>
        </p:nvSpPr>
        <p:spPr>
          <a:xfrm>
            <a:off x="1093519" y="2133600"/>
            <a:ext cx="7669481" cy="4539704"/>
          </a:xfrm>
          <a:prstGeom prst="rect">
            <a:avLst/>
          </a:prstGeom>
        </p:spPr>
        <p:txBody>
          <a:bodyPr vert="horz" wrap="square" lIns="0" tIns="0" rIns="0" bIns="0" rtlCol="0">
            <a:spAutoFit/>
          </a:bodyPr>
          <a:lstStyle/>
          <a:p>
            <a:pPr marL="12700">
              <a:lnSpc>
                <a:spcPct val="100000"/>
              </a:lnSpc>
            </a:pPr>
            <a:r>
              <a:rPr lang="en-US" sz="2300" spc="-110" dirty="0">
                <a:solidFill>
                  <a:srgbClr val="443947"/>
                </a:solidFill>
                <a:latin typeface="Avenir Book" panose="02000503020000020003" pitchFamily="2" charset="0"/>
                <a:cs typeface="Verdana"/>
              </a:rPr>
              <a:t>Frosty Walker—CISO for the Texas Education Agency—has created a six-level framework for school IT professionals </a:t>
            </a:r>
          </a:p>
          <a:p>
            <a:pPr marL="12700">
              <a:lnSpc>
                <a:spcPct val="100000"/>
              </a:lnSpc>
            </a:pPr>
            <a:endParaRPr lang="en-US" sz="2300" spc="-110" dirty="0">
              <a:solidFill>
                <a:srgbClr val="443947"/>
              </a:solidFill>
              <a:latin typeface="Avenir Book" panose="02000503020000020003" pitchFamily="2" charset="0"/>
              <a:cs typeface="Verdana"/>
            </a:endParaRPr>
          </a:p>
          <a:p>
            <a:pPr marL="12700">
              <a:lnSpc>
                <a:spcPct val="100000"/>
              </a:lnSpc>
              <a:spcBef>
                <a:spcPts val="600"/>
              </a:spcBef>
              <a:spcAft>
                <a:spcPts val="600"/>
              </a:spcAft>
            </a:pPr>
            <a:r>
              <a:rPr lang="en-US" sz="2300" b="1" spc="-110" dirty="0">
                <a:solidFill>
                  <a:srgbClr val="8E463D"/>
                </a:solidFill>
                <a:latin typeface="Avenir Book" panose="02000503020000020003" pitchFamily="2" charset="0"/>
                <a:cs typeface="Verdana"/>
              </a:rPr>
              <a:t>A+</a:t>
            </a:r>
            <a:r>
              <a:rPr lang="en-US" sz="2300" spc="-110" dirty="0">
                <a:solidFill>
                  <a:srgbClr val="443947"/>
                </a:solidFill>
                <a:latin typeface="Avenir Book" panose="02000503020000020003" pitchFamily="2" charset="0"/>
                <a:cs typeface="Verdana"/>
              </a:rPr>
              <a:t>		Data security is optimized </a:t>
            </a:r>
          </a:p>
          <a:p>
            <a:pPr marL="12700">
              <a:lnSpc>
                <a:spcPct val="100000"/>
              </a:lnSpc>
              <a:spcBef>
                <a:spcPts val="600"/>
              </a:spcBef>
              <a:spcAft>
                <a:spcPts val="600"/>
              </a:spcAft>
            </a:pPr>
            <a:r>
              <a:rPr lang="en-US" sz="2300" b="1" spc="-110" dirty="0">
                <a:solidFill>
                  <a:srgbClr val="8E463D"/>
                </a:solidFill>
                <a:latin typeface="Avenir Book" panose="02000503020000020003" pitchFamily="2" charset="0"/>
                <a:cs typeface="Verdana"/>
              </a:rPr>
              <a:t>A</a:t>
            </a:r>
            <a:r>
              <a:rPr lang="en-US" sz="2300" spc="-110" dirty="0">
                <a:solidFill>
                  <a:srgbClr val="443947"/>
                </a:solidFill>
                <a:latin typeface="Avenir Book" panose="02000503020000020003" pitchFamily="2" charset="0"/>
                <a:cs typeface="Verdana"/>
              </a:rPr>
              <a:t> 		Data security goes above and beyond minimal</a:t>
            </a:r>
          </a:p>
          <a:p>
            <a:pPr marL="12700">
              <a:lnSpc>
                <a:spcPct val="100000"/>
              </a:lnSpc>
              <a:spcBef>
                <a:spcPts val="600"/>
              </a:spcBef>
              <a:spcAft>
                <a:spcPts val="600"/>
              </a:spcAft>
            </a:pPr>
            <a:r>
              <a:rPr lang="en-US" sz="2300" spc="-110" dirty="0">
                <a:solidFill>
                  <a:srgbClr val="443947"/>
                </a:solidFill>
                <a:latin typeface="Avenir Book" panose="02000503020000020003" pitchFamily="2" charset="0"/>
                <a:cs typeface="Verdana"/>
              </a:rPr>
              <a:t>		regulatory requirements</a:t>
            </a:r>
          </a:p>
          <a:p>
            <a:pPr marL="12700">
              <a:lnSpc>
                <a:spcPct val="100000"/>
              </a:lnSpc>
              <a:spcBef>
                <a:spcPts val="600"/>
              </a:spcBef>
              <a:spcAft>
                <a:spcPts val="600"/>
              </a:spcAft>
            </a:pPr>
            <a:r>
              <a:rPr lang="en-US" sz="2300" b="1" spc="-110" dirty="0">
                <a:solidFill>
                  <a:srgbClr val="8E463D"/>
                </a:solidFill>
                <a:latin typeface="Avenir Book" panose="02000503020000020003" pitchFamily="2" charset="0"/>
                <a:cs typeface="Verdana"/>
              </a:rPr>
              <a:t>B</a:t>
            </a:r>
            <a:r>
              <a:rPr lang="en-US" sz="2300" spc="-110" dirty="0">
                <a:solidFill>
                  <a:srgbClr val="443947"/>
                </a:solidFill>
                <a:latin typeface="Avenir Book" panose="02000503020000020003" pitchFamily="2" charset="0"/>
                <a:cs typeface="Verdana"/>
              </a:rPr>
              <a:t> 		Security approach is defined, detailed and documented</a:t>
            </a:r>
          </a:p>
          <a:p>
            <a:pPr marL="12700">
              <a:lnSpc>
                <a:spcPct val="100000"/>
              </a:lnSpc>
              <a:spcBef>
                <a:spcPts val="600"/>
              </a:spcBef>
              <a:spcAft>
                <a:spcPts val="600"/>
              </a:spcAft>
            </a:pPr>
            <a:r>
              <a:rPr lang="en-US" sz="2300" b="1" spc="-110" dirty="0">
                <a:solidFill>
                  <a:srgbClr val="8E463D"/>
                </a:solidFill>
                <a:latin typeface="Avenir Book" panose="02000503020000020003" pitchFamily="2" charset="0"/>
                <a:cs typeface="Verdana"/>
              </a:rPr>
              <a:t>C</a:t>
            </a:r>
            <a:r>
              <a:rPr lang="en-US" sz="2300" spc="-110" dirty="0">
                <a:solidFill>
                  <a:srgbClr val="443947"/>
                </a:solidFill>
                <a:latin typeface="Avenir Book" panose="02000503020000020003" pitchFamily="2" charset="0"/>
                <a:cs typeface="Verdana"/>
              </a:rPr>
              <a:t> 		Security strategies are reactive and undocumented</a:t>
            </a:r>
          </a:p>
          <a:p>
            <a:pPr marL="12700">
              <a:lnSpc>
                <a:spcPct val="100000"/>
              </a:lnSpc>
              <a:spcBef>
                <a:spcPts val="600"/>
              </a:spcBef>
              <a:spcAft>
                <a:spcPts val="600"/>
              </a:spcAft>
            </a:pPr>
            <a:r>
              <a:rPr lang="en-US" sz="2300" b="1" spc="-110" dirty="0">
                <a:solidFill>
                  <a:srgbClr val="8E463D"/>
                </a:solidFill>
                <a:latin typeface="Avenir Book" panose="02000503020000020003" pitchFamily="2" charset="0"/>
                <a:cs typeface="Verdana"/>
              </a:rPr>
              <a:t>D</a:t>
            </a:r>
            <a:r>
              <a:rPr lang="en-US" sz="2300" spc="-110" dirty="0">
                <a:solidFill>
                  <a:srgbClr val="443947"/>
                </a:solidFill>
                <a:latin typeface="Avenir Book" panose="02000503020000020003" pitchFamily="2" charset="0"/>
                <a:cs typeface="Verdana"/>
              </a:rPr>
              <a:t> 		Security strategies are ad hoc, inconsistent or reactive  </a:t>
            </a:r>
          </a:p>
          <a:p>
            <a:pPr marL="12700">
              <a:lnSpc>
                <a:spcPct val="100000"/>
              </a:lnSpc>
              <a:spcBef>
                <a:spcPts val="600"/>
              </a:spcBef>
              <a:spcAft>
                <a:spcPts val="600"/>
              </a:spcAft>
            </a:pPr>
            <a:r>
              <a:rPr lang="en-US" sz="2300" b="1" spc="-110" dirty="0">
                <a:solidFill>
                  <a:srgbClr val="8E463D"/>
                </a:solidFill>
                <a:latin typeface="Avenir Book" panose="02000503020000020003" pitchFamily="2" charset="0"/>
                <a:cs typeface="Verdana"/>
              </a:rPr>
              <a:t>F</a:t>
            </a:r>
            <a:r>
              <a:rPr lang="en-US" sz="2300" spc="-110" dirty="0">
                <a:solidFill>
                  <a:srgbClr val="443947"/>
                </a:solidFill>
                <a:latin typeface="Avenir Book" panose="02000503020000020003" pitchFamily="2" charset="0"/>
                <a:cs typeface="Verdana"/>
              </a:rPr>
              <a:t> 		Security measures are basically nonexistent</a:t>
            </a:r>
          </a:p>
        </p:txBody>
      </p:sp>
    </p:spTree>
    <p:extLst>
      <p:ext uri="{BB962C8B-B14F-4D97-AF65-F5344CB8AC3E}">
        <p14:creationId xmlns:p14="http://schemas.microsoft.com/office/powerpoint/2010/main" val="4292799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32</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78180" y="2306325"/>
            <a:ext cx="3817620" cy="2608663"/>
          </a:xfrm>
          <a:prstGeom prst="rect">
            <a:avLst/>
          </a:prstGeom>
        </p:spPr>
        <p:txBody>
          <a:bodyPr vert="horz" wrap="square" lIns="0" tIns="0" rIns="0" bIns="0" rtlCol="0">
            <a:spAutoFit/>
          </a:bodyPr>
          <a:lstStyle/>
          <a:p>
            <a:pPr marL="12700" marR="5080">
              <a:lnSpc>
                <a:spcPct val="150000"/>
              </a:lnSpc>
              <a:buClr>
                <a:srgbClr val="443947"/>
              </a:buClr>
              <a:tabLst>
                <a:tab pos="266700" algn="l"/>
              </a:tabLst>
            </a:pPr>
            <a:r>
              <a:rPr lang="en-US" sz="2300" b="1" spc="-10" dirty="0">
                <a:solidFill>
                  <a:srgbClr val="225B75"/>
                </a:solidFill>
                <a:latin typeface="Avenir Book" panose="02000503020000020003" pitchFamily="2" charset="0"/>
                <a:cs typeface="Verdana"/>
              </a:rPr>
              <a:t>Data Collection. </a:t>
            </a: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What data does the provider collect? </a:t>
            </a: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What, if any, data is collected by third parties?</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Security Questions for Online Service Providers</a:t>
            </a:r>
            <a:endParaRPr lang="en-US" sz="2800" b="1" dirty="0">
              <a:solidFill>
                <a:srgbClr val="8E463D"/>
              </a:solidFill>
              <a:latin typeface="Krona One" panose="02010605030500060004" pitchFamily="2" charset="77"/>
              <a:ea typeface="Avenir Book" charset="0"/>
              <a:cs typeface="Avenir Book" charset="0"/>
            </a:endParaRPr>
          </a:p>
        </p:txBody>
      </p:sp>
      <p:pic>
        <p:nvPicPr>
          <p:cNvPr id="3" name="Picture 2">
            <a:extLst>
              <a:ext uri="{FF2B5EF4-FFF2-40B4-BE49-F238E27FC236}">
                <a16:creationId xmlns:a16="http://schemas.microsoft.com/office/drawing/2014/main" id="{0E7E48F1-A7F9-4490-752C-29683C087BD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1686"/>
          <a:stretch/>
        </p:blipFill>
        <p:spPr>
          <a:xfrm>
            <a:off x="4744065" y="2096496"/>
            <a:ext cx="5334000" cy="4558341"/>
          </a:xfrm>
          <a:prstGeom prst="rect">
            <a:avLst/>
          </a:prstGeom>
        </p:spPr>
      </p:pic>
    </p:spTree>
    <p:extLst>
      <p:ext uri="{BB962C8B-B14F-4D97-AF65-F5344CB8AC3E}">
        <p14:creationId xmlns:p14="http://schemas.microsoft.com/office/powerpoint/2010/main" val="23255810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33</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78180" y="2358657"/>
            <a:ext cx="3893820" cy="3084434"/>
          </a:xfrm>
          <a:prstGeom prst="rect">
            <a:avLst/>
          </a:prstGeom>
        </p:spPr>
        <p:txBody>
          <a:bodyPr vert="horz" wrap="square" lIns="0" tIns="0" rIns="0" bIns="0" rtlCol="0">
            <a:spAutoFit/>
          </a:bodyPr>
          <a:lstStyle/>
          <a:p>
            <a:pPr marL="12700" marR="5080">
              <a:lnSpc>
                <a:spcPts val="2860"/>
              </a:lnSpc>
              <a:buClr>
                <a:srgbClr val="443947"/>
              </a:buClr>
              <a:tabLst>
                <a:tab pos="266700" algn="l"/>
              </a:tabLst>
            </a:pPr>
            <a:r>
              <a:rPr lang="en-US" sz="2300" b="1" spc="-10" dirty="0">
                <a:solidFill>
                  <a:srgbClr val="225B75"/>
                </a:solidFill>
                <a:latin typeface="Avenir Book" panose="02000503020000020003" pitchFamily="2" charset="0"/>
                <a:cs typeface="Verdana"/>
              </a:rPr>
              <a:t>Network Operations Center </a:t>
            </a:r>
            <a:br>
              <a:rPr lang="en-US" sz="2300" b="1" spc="-10" dirty="0">
                <a:solidFill>
                  <a:srgbClr val="225B75"/>
                </a:solidFill>
                <a:latin typeface="Avenir Book" panose="02000503020000020003" pitchFamily="2" charset="0"/>
                <a:cs typeface="Verdana"/>
              </a:rPr>
            </a:br>
            <a:r>
              <a:rPr lang="en-US" sz="2300" b="1" spc="-10" dirty="0">
                <a:solidFill>
                  <a:srgbClr val="225B75"/>
                </a:solidFill>
                <a:latin typeface="Avenir Book" panose="02000503020000020003" pitchFamily="2" charset="0"/>
                <a:cs typeface="Verdana"/>
              </a:rPr>
              <a:t>Management and Security. </a:t>
            </a:r>
          </a:p>
          <a:p>
            <a:pPr marL="355600" marR="5080" indent="-342900">
              <a:lnSpc>
                <a:spcPts val="366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Does the provider perform regular penetration on testing, vulnerability management, and intrusion prevention?</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984885"/>
          </a:xfrm>
          <a:prstGeom prst="rect">
            <a:avLst/>
          </a:prstGeom>
        </p:spPr>
        <p:txBody>
          <a:bodyPr vert="horz" wrap="square" lIns="0" tIns="0" rIns="0" bIns="0" rtlCol="0">
            <a:spAutoFit/>
          </a:bodyPr>
          <a:lstStyle/>
          <a:p>
            <a:pPr algn="l"/>
            <a:r>
              <a:rPr lang="en-US" dirty="0">
                <a:solidFill>
                  <a:srgbClr val="8E463D"/>
                </a:solidFill>
                <a:latin typeface="Krona One" panose="02010605030500060004" pitchFamily="2" charset="77"/>
              </a:rPr>
              <a:t>Security Questions for </a:t>
            </a:r>
            <a:br>
              <a:rPr lang="en-US" dirty="0">
                <a:solidFill>
                  <a:srgbClr val="8E463D"/>
                </a:solidFill>
                <a:latin typeface="Krona One" panose="02010605030500060004" pitchFamily="2" charset="77"/>
              </a:rPr>
            </a:br>
            <a:r>
              <a:rPr lang="en-US" dirty="0">
                <a:solidFill>
                  <a:srgbClr val="8E463D"/>
                </a:solidFill>
                <a:latin typeface="Krona One" panose="02010605030500060004" pitchFamily="2" charset="77"/>
              </a:rPr>
              <a:t>Online Service Providers</a:t>
            </a:r>
            <a:endParaRPr lang="en-US" b="1" dirty="0">
              <a:solidFill>
                <a:srgbClr val="8E463D"/>
              </a:solidFill>
              <a:latin typeface="Krona One" panose="02010605030500060004" pitchFamily="2" charset="77"/>
              <a:ea typeface="Avenir Book" charset="0"/>
              <a:cs typeface="Avenir Book" charset="0"/>
            </a:endParaRPr>
          </a:p>
        </p:txBody>
      </p:sp>
      <p:pic>
        <p:nvPicPr>
          <p:cNvPr id="4" name="Picture 3">
            <a:extLst>
              <a:ext uri="{FF2B5EF4-FFF2-40B4-BE49-F238E27FC236}">
                <a16:creationId xmlns:a16="http://schemas.microsoft.com/office/drawing/2014/main" id="{05E03263-A7B5-E74F-B1E6-C062D90867E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547"/>
          <a:stretch/>
        </p:blipFill>
        <p:spPr>
          <a:xfrm>
            <a:off x="5029200" y="2177505"/>
            <a:ext cx="5029201" cy="4501821"/>
          </a:xfrm>
          <a:prstGeom prst="rect">
            <a:avLst/>
          </a:prstGeom>
        </p:spPr>
      </p:pic>
    </p:spTree>
    <p:extLst>
      <p:ext uri="{BB962C8B-B14F-4D97-AF65-F5344CB8AC3E}">
        <p14:creationId xmlns:p14="http://schemas.microsoft.com/office/powerpoint/2010/main" val="529345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34</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78180" y="2312501"/>
            <a:ext cx="4255770" cy="2608663"/>
          </a:xfrm>
          <a:prstGeom prst="rect">
            <a:avLst/>
          </a:prstGeom>
        </p:spPr>
        <p:txBody>
          <a:bodyPr vert="horz" wrap="square" lIns="0" tIns="0" rIns="0" bIns="0" rtlCol="0">
            <a:spAutoFit/>
          </a:bodyPr>
          <a:lstStyle/>
          <a:p>
            <a:pPr marL="12700" marR="5080">
              <a:lnSpc>
                <a:spcPct val="150000"/>
              </a:lnSpc>
              <a:buClr>
                <a:srgbClr val="443947"/>
              </a:buClr>
              <a:tabLst>
                <a:tab pos="266700" algn="l"/>
              </a:tabLst>
            </a:pPr>
            <a:r>
              <a:rPr lang="en-US" sz="2300" b="1" spc="-10" dirty="0">
                <a:solidFill>
                  <a:srgbClr val="225B75"/>
                </a:solidFill>
                <a:latin typeface="Avenir Book" panose="02000503020000020003" pitchFamily="2" charset="0"/>
                <a:cs typeface="Verdana"/>
              </a:rPr>
              <a:t>Data storage and data access.</a:t>
            </a: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Where and how will the information be stored? </a:t>
            </a: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How does the provider protect data in transit?</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Security Questions for </a:t>
            </a:r>
            <a:br>
              <a:rPr lang="en-US" sz="2800" dirty="0">
                <a:solidFill>
                  <a:srgbClr val="8E463D"/>
                </a:solidFill>
                <a:latin typeface="Krona One" panose="02010605030500060004" pitchFamily="2" charset="77"/>
              </a:rPr>
            </a:br>
            <a:r>
              <a:rPr lang="en-US" sz="2800" dirty="0">
                <a:solidFill>
                  <a:srgbClr val="8E463D"/>
                </a:solidFill>
                <a:latin typeface="Krona One" panose="02010605030500060004" pitchFamily="2" charset="77"/>
              </a:rPr>
              <a:t>Online Service Providers</a:t>
            </a:r>
            <a:endParaRPr lang="en-US" sz="2800" b="1" dirty="0">
              <a:solidFill>
                <a:srgbClr val="8E463D"/>
              </a:solidFill>
              <a:latin typeface="Krona One" panose="02010605030500060004" pitchFamily="2" charset="77"/>
              <a:ea typeface="Avenir Book" charset="0"/>
              <a:cs typeface="Avenir Book" charset="0"/>
            </a:endParaRPr>
          </a:p>
        </p:txBody>
      </p:sp>
      <p:pic>
        <p:nvPicPr>
          <p:cNvPr id="4" name="Picture 3">
            <a:extLst>
              <a:ext uri="{FF2B5EF4-FFF2-40B4-BE49-F238E27FC236}">
                <a16:creationId xmlns:a16="http://schemas.microsoft.com/office/drawing/2014/main" id="{B1196368-4039-EE4C-A5A4-B06E98CD646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806"/>
          <a:stretch/>
        </p:blipFill>
        <p:spPr>
          <a:xfrm>
            <a:off x="5057989" y="2180985"/>
            <a:ext cx="5000412" cy="4414909"/>
          </a:xfrm>
          <a:prstGeom prst="rect">
            <a:avLst/>
          </a:prstGeom>
        </p:spPr>
      </p:pic>
    </p:spTree>
    <p:extLst>
      <p:ext uri="{BB962C8B-B14F-4D97-AF65-F5344CB8AC3E}">
        <p14:creationId xmlns:p14="http://schemas.microsoft.com/office/powerpoint/2010/main" val="6601758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D4D2CE">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35</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78180" y="2209800"/>
            <a:ext cx="3665220" cy="2609945"/>
          </a:xfrm>
          <a:prstGeom prst="rect">
            <a:avLst/>
          </a:prstGeom>
        </p:spPr>
        <p:txBody>
          <a:bodyPr vert="horz" wrap="square" lIns="0" tIns="0" rIns="0" bIns="0" rtlCol="0">
            <a:spAutoFit/>
          </a:bodyPr>
          <a:lstStyle/>
          <a:p>
            <a:pPr marL="12700" marR="5080">
              <a:lnSpc>
                <a:spcPts val="2860"/>
              </a:lnSpc>
              <a:buClr>
                <a:srgbClr val="443947"/>
              </a:buClr>
              <a:tabLst>
                <a:tab pos="266700" algn="l"/>
              </a:tabLst>
            </a:pPr>
            <a:r>
              <a:rPr lang="en-US" sz="2300" b="1" spc="-10" dirty="0">
                <a:solidFill>
                  <a:srgbClr val="225B75"/>
                </a:solidFill>
                <a:latin typeface="Avenir Book" panose="02000503020000020003" pitchFamily="2" charset="0"/>
                <a:cs typeface="Verdana"/>
              </a:rPr>
              <a:t>Data and metadata retention. </a:t>
            </a:r>
          </a:p>
          <a:p>
            <a:pPr marL="355600" marR="5080" indent="-342900">
              <a:lnSpc>
                <a:spcPts val="366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How does the provider assure the proper management and disposal of data?</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Security Questions for </a:t>
            </a:r>
            <a:br>
              <a:rPr lang="en-US" sz="2800" dirty="0">
                <a:solidFill>
                  <a:srgbClr val="8E463D"/>
                </a:solidFill>
                <a:latin typeface="Krona One" panose="02010605030500060004" pitchFamily="2" charset="77"/>
              </a:rPr>
            </a:br>
            <a:r>
              <a:rPr lang="en-US" sz="2800" dirty="0">
                <a:solidFill>
                  <a:srgbClr val="8E463D"/>
                </a:solidFill>
                <a:latin typeface="Krona One" panose="02010605030500060004" pitchFamily="2" charset="77"/>
              </a:rPr>
              <a:t>Online Service Providers</a:t>
            </a:r>
            <a:endParaRPr lang="en-US" sz="2800" b="1" dirty="0">
              <a:solidFill>
                <a:srgbClr val="8E463D"/>
              </a:solidFill>
              <a:latin typeface="Krona One" panose="02010605030500060004" pitchFamily="2" charset="77"/>
              <a:ea typeface="Avenir Book" charset="0"/>
              <a:cs typeface="Avenir Book" charset="0"/>
            </a:endParaRPr>
          </a:p>
        </p:txBody>
      </p:sp>
      <p:pic>
        <p:nvPicPr>
          <p:cNvPr id="3" name="Picture 2">
            <a:extLst>
              <a:ext uri="{FF2B5EF4-FFF2-40B4-BE49-F238E27FC236}">
                <a16:creationId xmlns:a16="http://schemas.microsoft.com/office/drawing/2014/main" id="{59EA6FB2-E1D4-6A4E-8A03-7E50CB1FF5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092"/>
          <a:stretch/>
        </p:blipFill>
        <p:spPr>
          <a:xfrm>
            <a:off x="5029200" y="2091461"/>
            <a:ext cx="5005553" cy="4613651"/>
          </a:xfrm>
          <a:prstGeom prst="rect">
            <a:avLst/>
          </a:prstGeom>
        </p:spPr>
      </p:pic>
    </p:spTree>
    <p:extLst>
      <p:ext uri="{BB962C8B-B14F-4D97-AF65-F5344CB8AC3E}">
        <p14:creationId xmlns:p14="http://schemas.microsoft.com/office/powerpoint/2010/main" val="16248699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D4D2CE">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36</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78180" y="2222858"/>
            <a:ext cx="4045748" cy="4491229"/>
          </a:xfrm>
          <a:prstGeom prst="rect">
            <a:avLst/>
          </a:prstGeom>
        </p:spPr>
        <p:txBody>
          <a:bodyPr vert="horz" wrap="square" lIns="0" tIns="0" rIns="0" bIns="0" rtlCol="0">
            <a:spAutoFit/>
          </a:bodyPr>
          <a:lstStyle/>
          <a:p>
            <a:pPr marL="12700" marR="5080">
              <a:lnSpc>
                <a:spcPts val="3160"/>
              </a:lnSpc>
              <a:buClr>
                <a:srgbClr val="443947"/>
              </a:buClr>
              <a:tabLst>
                <a:tab pos="266700" algn="l"/>
              </a:tabLst>
            </a:pPr>
            <a:r>
              <a:rPr lang="en-US" sz="2300" b="1" spc="-10" dirty="0">
                <a:solidFill>
                  <a:srgbClr val="225B75"/>
                </a:solidFill>
                <a:latin typeface="Avenir Book" panose="02000503020000020003" pitchFamily="2" charset="0"/>
                <a:cs typeface="Verdana"/>
              </a:rPr>
              <a:t>Development and change management process.</a:t>
            </a: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Does the provider follow standardized and documented procedures for coding, configuration management, patch installation, and change management for all servers?</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Security Questions for </a:t>
            </a:r>
            <a:br>
              <a:rPr lang="en-US" sz="2800" dirty="0">
                <a:solidFill>
                  <a:srgbClr val="8E463D"/>
                </a:solidFill>
                <a:latin typeface="Krona One" panose="02010605030500060004" pitchFamily="2" charset="77"/>
              </a:rPr>
            </a:br>
            <a:r>
              <a:rPr lang="en-US" sz="2800" dirty="0">
                <a:solidFill>
                  <a:srgbClr val="8E463D"/>
                </a:solidFill>
                <a:latin typeface="Krona One" panose="02010605030500060004" pitchFamily="2" charset="77"/>
              </a:rPr>
              <a:t>Online Service Providers</a:t>
            </a:r>
            <a:endParaRPr lang="en-US" sz="2800" b="1" dirty="0">
              <a:solidFill>
                <a:srgbClr val="8E463D"/>
              </a:solidFill>
              <a:latin typeface="Krona One" panose="02010605030500060004" pitchFamily="2" charset="77"/>
              <a:ea typeface="Avenir Book" charset="0"/>
              <a:cs typeface="Avenir Book" charset="0"/>
            </a:endParaRPr>
          </a:p>
        </p:txBody>
      </p:sp>
      <p:pic>
        <p:nvPicPr>
          <p:cNvPr id="4" name="Picture 3">
            <a:extLst>
              <a:ext uri="{FF2B5EF4-FFF2-40B4-BE49-F238E27FC236}">
                <a16:creationId xmlns:a16="http://schemas.microsoft.com/office/drawing/2014/main" id="{46DA7A4F-1FE5-3C4E-815B-28DC8154176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02"/>
          <a:stretch/>
        </p:blipFill>
        <p:spPr>
          <a:xfrm>
            <a:off x="5014912" y="2356893"/>
            <a:ext cx="5043488" cy="4269369"/>
          </a:xfrm>
          <a:prstGeom prst="rect">
            <a:avLst/>
          </a:prstGeom>
        </p:spPr>
      </p:pic>
    </p:spTree>
    <p:extLst>
      <p:ext uri="{BB962C8B-B14F-4D97-AF65-F5344CB8AC3E}">
        <p14:creationId xmlns:p14="http://schemas.microsoft.com/office/powerpoint/2010/main" val="34095262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D4D2CE">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37</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78181" y="2218531"/>
            <a:ext cx="3741419" cy="3139577"/>
          </a:xfrm>
          <a:prstGeom prst="rect">
            <a:avLst/>
          </a:prstGeom>
        </p:spPr>
        <p:txBody>
          <a:bodyPr vert="horz" wrap="square" lIns="0" tIns="0" rIns="0" bIns="0" rtlCol="0">
            <a:spAutoFit/>
          </a:bodyPr>
          <a:lstStyle/>
          <a:p>
            <a:pPr marL="12700" marR="5080">
              <a:lnSpc>
                <a:spcPct val="150000"/>
              </a:lnSpc>
              <a:buClr>
                <a:srgbClr val="443947"/>
              </a:buClr>
              <a:tabLst>
                <a:tab pos="266700" algn="l"/>
              </a:tabLst>
            </a:pPr>
            <a:r>
              <a:rPr lang="en-US" sz="2300" b="1" spc="-10" dirty="0">
                <a:solidFill>
                  <a:srgbClr val="225B75"/>
                </a:solidFill>
                <a:latin typeface="Avenir Book" panose="02000503020000020003" pitchFamily="2" charset="0"/>
                <a:cs typeface="Verdana"/>
              </a:rPr>
              <a:t>Availability.</a:t>
            </a:r>
            <a:endParaRPr lang="en-US" sz="2300" b="1" spc="-10" dirty="0">
              <a:solidFill>
                <a:srgbClr val="443947"/>
              </a:solidFill>
              <a:latin typeface="Avenir Book" panose="02000503020000020003" pitchFamily="2" charset="0"/>
              <a:cs typeface="Verdana"/>
            </a:endParaRP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Does the provider offer a guaranteed service level? </a:t>
            </a: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What is the provider’s protection against </a:t>
            </a:r>
            <a:br>
              <a:rPr lang="en-US" sz="2300" spc="-10" dirty="0">
                <a:solidFill>
                  <a:srgbClr val="443947"/>
                </a:solidFill>
                <a:latin typeface="Avenir Book" panose="02000503020000020003" pitchFamily="2" charset="0"/>
                <a:cs typeface="Verdana"/>
              </a:rPr>
            </a:br>
            <a:r>
              <a:rPr lang="en-US" sz="2300" spc="-10" dirty="0">
                <a:solidFill>
                  <a:srgbClr val="443947"/>
                </a:solidFill>
                <a:latin typeface="Avenir Book" panose="02000503020000020003" pitchFamily="2" charset="0"/>
                <a:cs typeface="Verdana"/>
              </a:rPr>
              <a:t>denial-of-service attacks?</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Security Questions</a:t>
            </a:r>
            <a:br>
              <a:rPr lang="en-US" sz="2800" dirty="0">
                <a:solidFill>
                  <a:srgbClr val="8E463D"/>
                </a:solidFill>
                <a:latin typeface="Krona One" panose="02010605030500060004" pitchFamily="2" charset="77"/>
              </a:rPr>
            </a:br>
            <a:r>
              <a:rPr lang="en-US" sz="2800" dirty="0">
                <a:solidFill>
                  <a:srgbClr val="8E463D"/>
                </a:solidFill>
                <a:latin typeface="Krona One" panose="02010605030500060004" pitchFamily="2" charset="77"/>
              </a:rPr>
              <a:t>for Online Service Providers</a:t>
            </a:r>
            <a:endParaRPr lang="en-US" sz="2800" b="1" dirty="0">
              <a:solidFill>
                <a:srgbClr val="8E463D"/>
              </a:solidFill>
              <a:latin typeface="Krona One" panose="02010605030500060004" pitchFamily="2" charset="77"/>
              <a:ea typeface="Avenir Book" charset="0"/>
              <a:cs typeface="Avenir Book" charset="0"/>
            </a:endParaRPr>
          </a:p>
        </p:txBody>
      </p:sp>
      <p:pic>
        <p:nvPicPr>
          <p:cNvPr id="4" name="Picture 3">
            <a:extLst>
              <a:ext uri="{FF2B5EF4-FFF2-40B4-BE49-F238E27FC236}">
                <a16:creationId xmlns:a16="http://schemas.microsoft.com/office/drawing/2014/main" id="{CBA791DB-7C01-914A-91B0-4C6DFA3D0134}"/>
              </a:ext>
            </a:extLst>
          </p:cNvPr>
          <p:cNvPicPr>
            <a:picLocks noChangeAspect="1"/>
          </p:cNvPicPr>
          <p:nvPr/>
        </p:nvPicPr>
        <p:blipFill>
          <a:blip r:embed="rId3" cstate="hqprint">
            <a:extLst>
              <a:ext uri="{28A0092B-C50C-407E-A947-70E740481C1C}">
                <a14:useLocalDpi xmlns:a14="http://schemas.microsoft.com/office/drawing/2010/main"/>
              </a:ext>
            </a:extLst>
          </a:blip>
          <a:srcRect/>
          <a:stretch/>
        </p:blipFill>
        <p:spPr>
          <a:xfrm>
            <a:off x="5019479" y="2284164"/>
            <a:ext cx="5038922" cy="4339155"/>
          </a:xfrm>
          <a:prstGeom prst="rect">
            <a:avLst/>
          </a:prstGeom>
        </p:spPr>
      </p:pic>
    </p:spTree>
    <p:extLst>
      <p:ext uri="{BB962C8B-B14F-4D97-AF65-F5344CB8AC3E}">
        <p14:creationId xmlns:p14="http://schemas.microsoft.com/office/powerpoint/2010/main" val="41512341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D4D2CE">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38</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78180" y="2157123"/>
            <a:ext cx="4198620" cy="4201407"/>
          </a:xfrm>
          <a:prstGeom prst="rect">
            <a:avLst/>
          </a:prstGeom>
        </p:spPr>
        <p:txBody>
          <a:bodyPr vert="horz" wrap="square" lIns="0" tIns="0" rIns="0" bIns="0" rtlCol="0">
            <a:spAutoFit/>
          </a:bodyPr>
          <a:lstStyle/>
          <a:p>
            <a:pPr marL="12700" marR="5080">
              <a:lnSpc>
                <a:spcPct val="150000"/>
              </a:lnSpc>
              <a:buClr>
                <a:srgbClr val="443947"/>
              </a:buClr>
              <a:tabLst>
                <a:tab pos="266700" algn="l"/>
              </a:tabLst>
            </a:pPr>
            <a:r>
              <a:rPr lang="en-US" sz="2300" b="1" spc="-10" dirty="0">
                <a:solidFill>
                  <a:srgbClr val="225B75"/>
                </a:solidFill>
                <a:latin typeface="Avenir Book" panose="02000503020000020003" pitchFamily="2" charset="0"/>
                <a:cs typeface="Verdana"/>
              </a:rPr>
              <a:t>Audits and standards.</a:t>
            </a:r>
            <a:endParaRPr lang="en-US" sz="2300" b="1" spc="-10" dirty="0">
              <a:solidFill>
                <a:srgbClr val="443947"/>
              </a:solidFill>
              <a:latin typeface="Avenir Book" panose="02000503020000020003" pitchFamily="2" charset="0"/>
              <a:cs typeface="Verdana"/>
            </a:endParaRP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Does the provider provide the school system the ability to audit the security and privacy of records?  </a:t>
            </a:r>
          </a:p>
          <a:p>
            <a:pPr marL="355600" marR="5080" indent="-342900">
              <a:lnSpc>
                <a:spcPct val="15000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Have the provider’s security operations been reviewed or audited by an outside group?</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083901"/>
            <a:ext cx="9286748" cy="861774"/>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Security Questions for</a:t>
            </a:r>
            <a:br>
              <a:rPr lang="en-US" sz="2800" dirty="0">
                <a:solidFill>
                  <a:srgbClr val="8E463D"/>
                </a:solidFill>
                <a:latin typeface="Krona One" panose="02010605030500060004" pitchFamily="2" charset="77"/>
              </a:rPr>
            </a:br>
            <a:r>
              <a:rPr lang="en-US" sz="2800" dirty="0">
                <a:solidFill>
                  <a:srgbClr val="8E463D"/>
                </a:solidFill>
                <a:latin typeface="Krona One" panose="02010605030500060004" pitchFamily="2" charset="77"/>
              </a:rPr>
              <a:t>Online Service Providers</a:t>
            </a:r>
            <a:endParaRPr lang="en-US" sz="2800" b="1" dirty="0">
              <a:solidFill>
                <a:srgbClr val="8E463D"/>
              </a:solidFill>
              <a:latin typeface="Krona One" panose="02010605030500060004" pitchFamily="2" charset="77"/>
              <a:ea typeface="Avenir Book" charset="0"/>
              <a:cs typeface="Avenir Book" charset="0"/>
            </a:endParaRPr>
          </a:p>
        </p:txBody>
      </p:sp>
      <p:pic>
        <p:nvPicPr>
          <p:cNvPr id="4" name="Picture 3">
            <a:extLst>
              <a:ext uri="{FF2B5EF4-FFF2-40B4-BE49-F238E27FC236}">
                <a16:creationId xmlns:a16="http://schemas.microsoft.com/office/drawing/2014/main" id="{0E9F7E0F-2F27-9242-BAF1-D46EA2F9D7F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29200" y="2157123"/>
            <a:ext cx="4724400" cy="4370031"/>
          </a:xfrm>
          <a:prstGeom prst="rect">
            <a:avLst/>
          </a:prstGeom>
        </p:spPr>
      </p:pic>
    </p:spTree>
    <p:extLst>
      <p:ext uri="{BB962C8B-B14F-4D97-AF65-F5344CB8AC3E}">
        <p14:creationId xmlns:p14="http://schemas.microsoft.com/office/powerpoint/2010/main" val="284136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D4D2CE">
              <a:alpha val="70000"/>
            </a:srgbClr>
          </a:solidFill>
        </p:spPr>
        <p:txBody>
          <a:bodyPr wrap="square" lIns="0" tIns="0" rIns="0" bIns="0" rtlCol="0"/>
          <a:lstStyle/>
          <a:p>
            <a:endParaRPr dirty="0"/>
          </a:p>
        </p:txBody>
      </p:sp>
      <p:sp>
        <p:nvSpPr>
          <p:cNvPr id="7" name="Slide Number Placeholder 6"/>
          <p:cNvSpPr>
            <a:spLocks noGrp="1"/>
          </p:cNvSpPr>
          <p:nvPr>
            <p:ph type="sldNum" sz="quarter" idx="4"/>
          </p:nvPr>
        </p:nvSpPr>
        <p:spPr/>
        <p:txBody>
          <a:bodyPr/>
          <a:lstStyle/>
          <a:p>
            <a:fld id="{B6F15528-21DE-4FAA-801E-634DDDAF4B2B}" type="slidenum">
              <a:rPr lang="uk-UA" smtClean="0"/>
              <a:pPr/>
              <a:t>39</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762000" y="2197133"/>
            <a:ext cx="4343400" cy="3267176"/>
          </a:xfrm>
          <a:prstGeom prst="rect">
            <a:avLst/>
          </a:prstGeom>
        </p:spPr>
        <p:txBody>
          <a:bodyPr vert="horz" wrap="square" lIns="0" tIns="0" rIns="0" bIns="0" rtlCol="0">
            <a:spAutoFit/>
          </a:bodyPr>
          <a:lstStyle/>
          <a:p>
            <a:pPr marL="12700" marR="5080">
              <a:lnSpc>
                <a:spcPts val="3160"/>
              </a:lnSpc>
              <a:buClr>
                <a:srgbClr val="443947"/>
              </a:buClr>
              <a:tabLst>
                <a:tab pos="266700" algn="l"/>
              </a:tabLst>
            </a:pPr>
            <a:r>
              <a:rPr lang="en-US" sz="2300" b="1" spc="-10" dirty="0">
                <a:solidFill>
                  <a:srgbClr val="225B75"/>
                </a:solidFill>
                <a:latin typeface="Avenir Book" panose="02000503020000020003" pitchFamily="2" charset="0"/>
                <a:cs typeface="Verdana"/>
              </a:rPr>
              <a:t>Test and development environments.</a:t>
            </a:r>
          </a:p>
          <a:p>
            <a:pPr marL="355600" marR="5080" indent="-342900">
              <a:lnSpc>
                <a:spcPts val="316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Will “live” student data be used in non-production environments?</a:t>
            </a:r>
          </a:p>
          <a:p>
            <a:pPr marL="355600" marR="5080" indent="-342900">
              <a:lnSpc>
                <a:spcPts val="316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Are these environments secure </a:t>
            </a:r>
            <a:br>
              <a:rPr lang="en-US" sz="2300" spc="-10" dirty="0">
                <a:solidFill>
                  <a:srgbClr val="443947"/>
                </a:solidFill>
                <a:latin typeface="Avenir Book" panose="02000503020000020003" pitchFamily="2" charset="0"/>
                <a:cs typeface="Verdana"/>
              </a:rPr>
            </a:br>
            <a:r>
              <a:rPr lang="en-US" sz="2300" spc="-10" dirty="0">
                <a:solidFill>
                  <a:srgbClr val="443947"/>
                </a:solidFill>
                <a:latin typeface="Avenir Book" panose="02000503020000020003" pitchFamily="2" charset="0"/>
                <a:cs typeface="Verdana"/>
              </a:rPr>
              <a:t>to the same standard as production data?</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Security Questions for</a:t>
            </a:r>
            <a:br>
              <a:rPr lang="en-US" sz="2800" dirty="0">
                <a:solidFill>
                  <a:srgbClr val="8E463D"/>
                </a:solidFill>
                <a:latin typeface="Krona One" panose="02010605030500060004" pitchFamily="2" charset="77"/>
              </a:rPr>
            </a:br>
            <a:r>
              <a:rPr lang="en-US" sz="2800" dirty="0">
                <a:solidFill>
                  <a:srgbClr val="8E463D"/>
                </a:solidFill>
                <a:latin typeface="Krona One" panose="02010605030500060004" pitchFamily="2" charset="77"/>
              </a:rPr>
              <a:t>Online Service Providers</a:t>
            </a:r>
            <a:endParaRPr lang="en-US" sz="2800" b="1" dirty="0">
              <a:solidFill>
                <a:srgbClr val="8E463D"/>
              </a:solidFill>
              <a:latin typeface="Krona One" panose="02010605030500060004" pitchFamily="2" charset="77"/>
              <a:ea typeface="Avenir Book" charset="0"/>
              <a:cs typeface="Avenir Book" charset="0"/>
            </a:endParaRPr>
          </a:p>
        </p:txBody>
      </p:sp>
      <p:pic>
        <p:nvPicPr>
          <p:cNvPr id="4" name="Picture 3">
            <a:extLst>
              <a:ext uri="{FF2B5EF4-FFF2-40B4-BE49-F238E27FC236}">
                <a16:creationId xmlns:a16="http://schemas.microsoft.com/office/drawing/2014/main" id="{AA0764F4-C156-204A-A165-FAC3DB27E53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840"/>
          <a:stretch/>
        </p:blipFill>
        <p:spPr>
          <a:xfrm>
            <a:off x="5257800" y="2084045"/>
            <a:ext cx="4819650" cy="4446813"/>
          </a:xfrm>
          <a:prstGeom prst="rect">
            <a:avLst/>
          </a:prstGeom>
        </p:spPr>
      </p:pic>
    </p:spTree>
    <p:extLst>
      <p:ext uri="{BB962C8B-B14F-4D97-AF65-F5344CB8AC3E}">
        <p14:creationId xmlns:p14="http://schemas.microsoft.com/office/powerpoint/2010/main" val="18573850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a:p>
        </p:txBody>
      </p:sp>
      <p:sp>
        <p:nvSpPr>
          <p:cNvPr id="8" name="Slide Number Placeholder 7"/>
          <p:cNvSpPr>
            <a:spLocks noGrp="1"/>
          </p:cNvSpPr>
          <p:nvPr>
            <p:ph type="sldNum" sz="quarter" idx="4"/>
          </p:nvPr>
        </p:nvSpPr>
        <p:spPr/>
        <p:txBody>
          <a:bodyPr/>
          <a:lstStyle/>
          <a:p>
            <a:fld id="{B6F15528-21DE-4FAA-801E-634DDDAF4B2B}" type="slidenum">
              <a:rPr lang="uk-UA" smtClean="0"/>
              <a:pPr/>
              <a:t>4</a:t>
            </a:fld>
            <a:endParaRPr lang="uk-UA" dirty="0"/>
          </a:p>
        </p:txBody>
      </p:sp>
      <p:sp>
        <p:nvSpPr>
          <p:cNvPr id="11"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7" name="object 4">
            <a:extLst>
              <a:ext uri="{FF2B5EF4-FFF2-40B4-BE49-F238E27FC236}">
                <a16:creationId xmlns:a16="http://schemas.microsoft.com/office/drawing/2014/main" id="{6A22A6DA-DCA5-204C-99CA-1D29BD1F942F}"/>
              </a:ext>
            </a:extLst>
          </p:cNvPr>
          <p:cNvSpPr txBox="1"/>
          <p:nvPr/>
        </p:nvSpPr>
        <p:spPr>
          <a:xfrm>
            <a:off x="678180" y="1965569"/>
            <a:ext cx="9181214" cy="4601260"/>
          </a:xfrm>
          <a:prstGeom prst="rect">
            <a:avLst/>
          </a:prstGeom>
        </p:spPr>
        <p:txBody>
          <a:bodyPr vert="horz" wrap="square" lIns="0" tIns="0" rIns="0" bIns="0" rtlCol="0">
            <a:spAutoFit/>
          </a:bodyPr>
          <a:lstStyle/>
          <a:p>
            <a:pPr marL="12700">
              <a:lnSpc>
                <a:spcPct val="100000"/>
              </a:lnSpc>
            </a:pPr>
            <a:r>
              <a:rPr lang="en-US" sz="2300" spc="-110" dirty="0">
                <a:solidFill>
                  <a:srgbClr val="443947"/>
                </a:solidFill>
                <a:latin typeface="Avenir Book" panose="02000503020000020003" pitchFamily="2" charset="0"/>
                <a:cs typeface="Verdana"/>
              </a:rPr>
              <a:t>What are the specific threats school districts should be prepared for in the coming years?</a:t>
            </a:r>
          </a:p>
          <a:p>
            <a:pPr marL="12700">
              <a:lnSpc>
                <a:spcPct val="100000"/>
              </a:lnSpc>
            </a:pPr>
            <a:endParaRPr lang="en-US" sz="2300" spc="-110" dirty="0">
              <a:solidFill>
                <a:srgbClr val="443947"/>
              </a:solidFill>
              <a:latin typeface="Avenir Book" panose="02000503020000020003" pitchFamily="2" charset="0"/>
              <a:cs typeface="Verdana"/>
            </a:endParaRPr>
          </a:p>
          <a:p>
            <a:pPr marL="355600" indent="-342900">
              <a:buClr>
                <a:srgbClr val="8E463D"/>
              </a:buClr>
              <a:buFont typeface="Arial" panose="020B0604020202020204" pitchFamily="34" charset="0"/>
              <a:buChar char="•"/>
            </a:pPr>
            <a:r>
              <a:rPr lang="en-US" sz="2300" b="1" spc="-110" dirty="0">
                <a:solidFill>
                  <a:srgbClr val="443947"/>
                </a:solidFill>
                <a:latin typeface="Avenir Book" panose="02000503020000020003" pitchFamily="2" charset="0"/>
                <a:cs typeface="Verdana"/>
              </a:rPr>
              <a:t>Artificial intelligence </a:t>
            </a:r>
            <a:r>
              <a:rPr lang="en-US" sz="2300" spc="-110" dirty="0">
                <a:solidFill>
                  <a:srgbClr val="443947"/>
                </a:solidFill>
                <a:latin typeface="Avenir Book" panose="02000503020000020003" pitchFamily="2" charset="0"/>
                <a:cs typeface="Verdana"/>
              </a:rPr>
              <a:t>can automate tedious tasks while increasing efficiency, but can also be used by hackers to bypass security protocols and avoid detection</a:t>
            </a:r>
          </a:p>
          <a:p>
            <a:pPr marL="355600" indent="-342900">
              <a:lnSpc>
                <a:spcPct val="100000"/>
              </a:lnSpc>
              <a:buClr>
                <a:srgbClr val="8E463D"/>
              </a:buClr>
              <a:buFont typeface="Arial" panose="020B0604020202020204" pitchFamily="34" charset="0"/>
              <a:buChar char="•"/>
            </a:pPr>
            <a:r>
              <a:rPr lang="en-US" sz="2300" b="1" spc="-110" dirty="0">
                <a:solidFill>
                  <a:srgbClr val="443947"/>
                </a:solidFill>
                <a:latin typeface="Avenir Book" panose="02000503020000020003" pitchFamily="2" charset="0"/>
                <a:cs typeface="Verdana"/>
              </a:rPr>
              <a:t>Chrome OS Threats</a:t>
            </a:r>
            <a:r>
              <a:rPr lang="en-US" sz="2300" spc="-110" dirty="0">
                <a:solidFill>
                  <a:srgbClr val="443947"/>
                </a:solidFill>
                <a:latin typeface="Avenir Book" panose="02000503020000020003" pitchFamily="2" charset="0"/>
                <a:cs typeface="Verdana"/>
              </a:rPr>
              <a:t>. On the heels of the pandemic, Google reported 50 million students and educators worldwide using </a:t>
            </a:r>
            <a:r>
              <a:rPr lang="en-US" sz="2300" spc="-110" dirty="0" err="1">
                <a:solidFill>
                  <a:srgbClr val="443947"/>
                </a:solidFill>
                <a:latin typeface="Avenir Book" panose="02000503020000020003" pitchFamily="2" charset="0"/>
                <a:cs typeface="Verdana"/>
              </a:rPr>
              <a:t>ChromeOS</a:t>
            </a:r>
            <a:r>
              <a:rPr lang="en-US" sz="2300" spc="-110" dirty="0">
                <a:solidFill>
                  <a:srgbClr val="443947"/>
                </a:solidFill>
                <a:latin typeface="Avenir Book" panose="02000503020000020003" pitchFamily="2" charset="0"/>
                <a:cs typeface="Verdana"/>
              </a:rPr>
              <a:t>. This sets the stage for a marked increase in threats impacting Chromebook in the year to come.</a:t>
            </a:r>
          </a:p>
          <a:p>
            <a:pPr marL="355600" indent="-342900">
              <a:lnSpc>
                <a:spcPct val="100000"/>
              </a:lnSpc>
              <a:buClr>
                <a:srgbClr val="8E463D"/>
              </a:buClr>
              <a:buFont typeface="Arial" panose="020B0604020202020204" pitchFamily="34" charset="0"/>
              <a:buChar char="•"/>
            </a:pPr>
            <a:r>
              <a:rPr lang="en-US" sz="2300" b="1" spc="-110" dirty="0">
                <a:solidFill>
                  <a:srgbClr val="443947"/>
                </a:solidFill>
                <a:latin typeface="Avenir Book" panose="02000503020000020003" pitchFamily="2" charset="0"/>
                <a:cs typeface="Verdana"/>
              </a:rPr>
              <a:t>Voice-controlled devices </a:t>
            </a:r>
            <a:r>
              <a:rPr lang="en-US" sz="2300" spc="-110" dirty="0">
                <a:solidFill>
                  <a:srgbClr val="443947"/>
                </a:solidFill>
                <a:latin typeface="Avenir Book" panose="02000503020000020003" pitchFamily="2" charset="0"/>
                <a:cs typeface="Verdana"/>
              </a:rPr>
              <a:t>can be exploited to conceal suspicious activities from users, with common commands reconfigured to trigger malicious activities</a:t>
            </a:r>
          </a:p>
        </p:txBody>
      </p:sp>
      <p:sp>
        <p:nvSpPr>
          <p:cNvPr id="5" name="object 3">
            <a:extLst>
              <a:ext uri="{FF2B5EF4-FFF2-40B4-BE49-F238E27FC236}">
                <a16:creationId xmlns:a16="http://schemas.microsoft.com/office/drawing/2014/main" id="{6BC3A789-9503-CA6E-65C1-5079F12305D4}"/>
              </a:ext>
            </a:extLst>
          </p:cNvPr>
          <p:cNvSpPr txBox="1">
            <a:spLocks noGrp="1"/>
          </p:cNvSpPr>
          <p:nvPr>
            <p:ph type="title"/>
          </p:nvPr>
        </p:nvSpPr>
        <p:spPr>
          <a:xfrm>
            <a:off x="634494" y="1295400"/>
            <a:ext cx="8204706" cy="430887"/>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Triple Threats</a:t>
            </a:r>
            <a:endParaRPr lang="en-US" sz="2800" b="1" dirty="0">
              <a:solidFill>
                <a:srgbClr val="8E463D"/>
              </a:solidFill>
              <a:latin typeface="Krona One" panose="02010605030500060004" pitchFamily="2" charset="77"/>
              <a:ea typeface="Avenir Book" charset="0"/>
              <a:cs typeface="Avenir Book" charset="0"/>
            </a:endParaRPr>
          </a:p>
        </p:txBody>
      </p:sp>
    </p:spTree>
    <p:extLst>
      <p:ext uri="{BB962C8B-B14F-4D97-AF65-F5344CB8AC3E}">
        <p14:creationId xmlns:p14="http://schemas.microsoft.com/office/powerpoint/2010/main" val="344462841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D4D2CE">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40</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5" name="object 4"/>
          <p:cNvSpPr txBox="1"/>
          <p:nvPr/>
        </p:nvSpPr>
        <p:spPr>
          <a:xfrm>
            <a:off x="678180" y="2144721"/>
            <a:ext cx="4351020" cy="3635867"/>
          </a:xfrm>
          <a:prstGeom prst="rect">
            <a:avLst/>
          </a:prstGeom>
        </p:spPr>
        <p:txBody>
          <a:bodyPr vert="horz" wrap="square" lIns="0" tIns="0" rIns="0" bIns="0" rtlCol="0">
            <a:spAutoFit/>
          </a:bodyPr>
          <a:lstStyle/>
          <a:p>
            <a:pPr marL="12700" marR="5080">
              <a:lnSpc>
                <a:spcPts val="3160"/>
              </a:lnSpc>
              <a:buClr>
                <a:srgbClr val="443947"/>
              </a:buClr>
              <a:tabLst>
                <a:tab pos="266700" algn="l"/>
              </a:tabLst>
            </a:pPr>
            <a:r>
              <a:rPr lang="en-US" sz="2300" b="1" spc="-10" dirty="0">
                <a:solidFill>
                  <a:srgbClr val="225B75"/>
                </a:solidFill>
                <a:latin typeface="Avenir Book" panose="02000503020000020003" pitchFamily="2" charset="0"/>
                <a:cs typeface="Verdana"/>
              </a:rPr>
              <a:t>Data breach, incident investigation and response.</a:t>
            </a:r>
          </a:p>
          <a:p>
            <a:pPr marL="355600" marR="5080" indent="-342900">
              <a:lnSpc>
                <a:spcPts val="366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What happens if your online service provider has a data breach? </a:t>
            </a:r>
          </a:p>
          <a:p>
            <a:pPr marL="355600" marR="5080" indent="-342900">
              <a:lnSpc>
                <a:spcPts val="3660"/>
              </a:lnSpc>
              <a:buClr>
                <a:srgbClr val="8E463D"/>
              </a:buClr>
              <a:buFont typeface="Arial" panose="020B0604020202020204" pitchFamily="34" charset="0"/>
              <a:buChar char="•"/>
              <a:tabLst>
                <a:tab pos="266700" algn="l"/>
              </a:tabLst>
            </a:pPr>
            <a:r>
              <a:rPr lang="en-US" sz="2300" spc="-10" dirty="0">
                <a:solidFill>
                  <a:srgbClr val="443947"/>
                </a:solidFill>
                <a:latin typeface="Avenir Book" panose="02000503020000020003" pitchFamily="2" charset="0"/>
                <a:cs typeface="Verdana"/>
              </a:rPr>
              <a:t>Do you have the ability to perform security incident investigations?</a:t>
            </a:r>
            <a:endParaRPr lang="en-US" sz="2300" dirty="0">
              <a:latin typeface="Avenir Book" panose="02000503020000020003" pitchFamily="2" charset="0"/>
              <a:cs typeface="Verdana"/>
            </a:endParaRPr>
          </a:p>
        </p:txBody>
      </p:sp>
      <p:sp>
        <p:nvSpPr>
          <p:cNvPr id="16" name="object 3"/>
          <p:cNvSpPr txBox="1">
            <a:spLocks noGrp="1"/>
          </p:cNvSpPr>
          <p:nvPr>
            <p:ph type="title"/>
          </p:nvPr>
        </p:nvSpPr>
        <p:spPr>
          <a:xfrm>
            <a:off x="678180" y="1117563"/>
            <a:ext cx="8900948" cy="861774"/>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Security Questions for Online Service Providers</a:t>
            </a:r>
            <a:endParaRPr lang="en-US" sz="2800" b="1" dirty="0">
              <a:solidFill>
                <a:srgbClr val="8E463D"/>
              </a:solidFill>
              <a:latin typeface="Krona One" panose="02010605030500060004" pitchFamily="2" charset="77"/>
              <a:ea typeface="Avenir Book" charset="0"/>
              <a:cs typeface="Avenir Book" charset="0"/>
            </a:endParaRPr>
          </a:p>
        </p:txBody>
      </p:sp>
      <p:pic>
        <p:nvPicPr>
          <p:cNvPr id="4" name="Picture 3">
            <a:extLst>
              <a:ext uri="{FF2B5EF4-FFF2-40B4-BE49-F238E27FC236}">
                <a16:creationId xmlns:a16="http://schemas.microsoft.com/office/drawing/2014/main" id="{6F419AC6-0418-914E-9E60-498A62CE69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62063" y="1828801"/>
            <a:ext cx="4996337" cy="4495800"/>
          </a:xfrm>
          <a:prstGeom prst="rect">
            <a:avLst/>
          </a:prstGeom>
        </p:spPr>
      </p:pic>
    </p:spTree>
    <p:extLst>
      <p:ext uri="{BB962C8B-B14F-4D97-AF65-F5344CB8AC3E}">
        <p14:creationId xmlns:p14="http://schemas.microsoft.com/office/powerpoint/2010/main" val="1467102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D4D2CE">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41</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8" name="object 3"/>
          <p:cNvSpPr txBox="1">
            <a:spLocks noGrp="1"/>
          </p:cNvSpPr>
          <p:nvPr>
            <p:ph type="title"/>
          </p:nvPr>
        </p:nvSpPr>
        <p:spPr>
          <a:xfrm>
            <a:off x="678180" y="1117563"/>
            <a:ext cx="7627620" cy="1354217"/>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For Peace of Mind, Prepare for the Worst</a:t>
            </a:r>
            <a:br>
              <a:rPr lang="en-US" b="1" dirty="0">
                <a:latin typeface="Avenir Book" charset="0"/>
                <a:ea typeface="Avenir Book" charset="0"/>
                <a:cs typeface="Avenir Book" charset="0"/>
              </a:rPr>
            </a:br>
            <a:endParaRPr lang="en-US" b="1" dirty="0">
              <a:latin typeface="Avenir Book" charset="0"/>
              <a:ea typeface="Avenir Book" charset="0"/>
              <a:cs typeface="Avenir Book" charset="0"/>
            </a:endParaRPr>
          </a:p>
        </p:txBody>
      </p:sp>
      <p:sp>
        <p:nvSpPr>
          <p:cNvPr id="10" name="object 4">
            <a:extLst>
              <a:ext uri="{FF2B5EF4-FFF2-40B4-BE49-F238E27FC236}">
                <a16:creationId xmlns:a16="http://schemas.microsoft.com/office/drawing/2014/main" id="{8AD79ECA-B444-AE41-84D3-2C02C14B8CC0}"/>
              </a:ext>
            </a:extLst>
          </p:cNvPr>
          <p:cNvSpPr txBox="1"/>
          <p:nvPr/>
        </p:nvSpPr>
        <p:spPr>
          <a:xfrm>
            <a:off x="776221" y="2286000"/>
            <a:ext cx="8335394" cy="3293209"/>
          </a:xfrm>
          <a:prstGeom prst="rect">
            <a:avLst/>
          </a:prstGeom>
        </p:spPr>
        <p:txBody>
          <a:bodyPr vert="horz" wrap="square" lIns="0" tIns="0" rIns="0" bIns="0" rtlCol="0">
            <a:spAutoFit/>
          </a:bodyPr>
          <a:lstStyle/>
          <a:p>
            <a:pPr marL="12700">
              <a:lnSpc>
                <a:spcPct val="100000"/>
              </a:lnSpc>
              <a:spcBef>
                <a:spcPts val="600"/>
              </a:spcBef>
              <a:spcAft>
                <a:spcPts val="600"/>
              </a:spcAft>
            </a:pPr>
            <a:r>
              <a:rPr lang="en-US" sz="2300" spc="-110" dirty="0">
                <a:solidFill>
                  <a:srgbClr val="443947"/>
                </a:solidFill>
                <a:latin typeface="Avenir Book" panose="02000503020000020003" pitchFamily="2" charset="0"/>
                <a:cs typeface="Verdana"/>
              </a:rPr>
              <a:t>Despite the challenges, maintaining a secure network isn’t impossible. Here are some examples of what this technology should look like:</a:t>
            </a:r>
          </a:p>
          <a:p>
            <a:pPr marL="12700">
              <a:lnSpc>
                <a:spcPct val="100000"/>
              </a:lnSpc>
            </a:pPr>
            <a:endParaRPr lang="en-US" sz="2300" b="1" spc="-110" dirty="0">
              <a:solidFill>
                <a:srgbClr val="443947"/>
              </a:solidFill>
              <a:latin typeface="Avenir Book" panose="02000503020000020003" pitchFamily="2" charset="0"/>
              <a:cs typeface="Verdana"/>
            </a:endParaRPr>
          </a:p>
          <a:p>
            <a:pPr marL="355600" indent="-342900">
              <a:lnSpc>
                <a:spcPct val="100000"/>
              </a:lnSpc>
              <a:spcBef>
                <a:spcPts val="600"/>
              </a:spcBef>
              <a:spcAft>
                <a:spcPts val="600"/>
              </a:spcAft>
              <a:buClr>
                <a:srgbClr val="8E463D"/>
              </a:buClr>
              <a:buFont typeface="Arial" panose="020B0604020202020204" pitchFamily="34" charset="0"/>
              <a:buChar char="•"/>
            </a:pPr>
            <a:r>
              <a:rPr lang="en-US" sz="2300" spc="-110" dirty="0">
                <a:solidFill>
                  <a:srgbClr val="443947"/>
                </a:solidFill>
                <a:latin typeface="Avenir Book" panose="02000503020000020003" pitchFamily="2" charset="0"/>
                <a:cs typeface="Verdana"/>
              </a:rPr>
              <a:t>A comprehensive security system combining intrusion prevention, anti-virus, anti-malware, content/URL filtering and anti-spam services</a:t>
            </a:r>
          </a:p>
          <a:p>
            <a:pPr marL="355600" indent="-342900">
              <a:lnSpc>
                <a:spcPct val="100000"/>
              </a:lnSpc>
              <a:spcBef>
                <a:spcPts val="600"/>
              </a:spcBef>
              <a:spcAft>
                <a:spcPts val="600"/>
              </a:spcAft>
              <a:buClr>
                <a:srgbClr val="8E463D"/>
              </a:buClr>
              <a:buFont typeface="Arial" panose="020B0604020202020204" pitchFamily="34" charset="0"/>
              <a:buChar char="•"/>
            </a:pPr>
            <a:r>
              <a:rPr lang="en-US" sz="2300" spc="-110" dirty="0">
                <a:solidFill>
                  <a:srgbClr val="443947"/>
                </a:solidFill>
                <a:latin typeface="Avenir Book" panose="02000503020000020003" pitchFamily="2" charset="0"/>
                <a:cs typeface="Verdana"/>
              </a:rPr>
              <a:t>E-rate eligible firewalls, wireless and WAN acceleration products</a:t>
            </a:r>
          </a:p>
          <a:p>
            <a:pPr marL="355600" indent="-342900">
              <a:lnSpc>
                <a:spcPct val="100000"/>
              </a:lnSpc>
              <a:spcBef>
                <a:spcPts val="600"/>
              </a:spcBef>
              <a:spcAft>
                <a:spcPts val="600"/>
              </a:spcAft>
              <a:buClr>
                <a:srgbClr val="8E463D"/>
              </a:buClr>
              <a:buFont typeface="Arial" panose="020B0604020202020204" pitchFamily="34" charset="0"/>
              <a:buChar char="•"/>
            </a:pPr>
            <a:r>
              <a:rPr lang="en-US" sz="2300" spc="-110" dirty="0">
                <a:solidFill>
                  <a:srgbClr val="443947"/>
                </a:solidFill>
                <a:latin typeface="Avenir Book" panose="02000503020000020003" pitchFamily="2" charset="0"/>
                <a:cs typeface="Verdana"/>
              </a:rPr>
              <a:t>Children’s Internet Protection Act (CIPA) compliance with on-campus and off-campus web filtering</a:t>
            </a:r>
          </a:p>
        </p:txBody>
      </p:sp>
    </p:spTree>
    <p:extLst>
      <p:ext uri="{BB962C8B-B14F-4D97-AF65-F5344CB8AC3E}">
        <p14:creationId xmlns:p14="http://schemas.microsoft.com/office/powerpoint/2010/main" val="3480834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D4D2CE">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42</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8" name="object 3"/>
          <p:cNvSpPr txBox="1">
            <a:spLocks noGrp="1"/>
          </p:cNvSpPr>
          <p:nvPr>
            <p:ph type="title"/>
          </p:nvPr>
        </p:nvSpPr>
        <p:spPr>
          <a:xfrm>
            <a:off x="678180" y="1287870"/>
            <a:ext cx="9766020" cy="1354217"/>
          </a:xfrm>
          <a:prstGeom prst="rect">
            <a:avLst/>
          </a:prstGeom>
        </p:spPr>
        <p:txBody>
          <a:bodyPr vert="horz" wrap="square" lIns="0" tIns="0" rIns="0" bIns="0" rtlCol="0">
            <a:spAutoFit/>
          </a:bodyPr>
          <a:lstStyle/>
          <a:p>
            <a:pPr algn="l"/>
            <a:r>
              <a:rPr lang="en-US" sz="2800" dirty="0">
                <a:solidFill>
                  <a:srgbClr val="8E463D"/>
                </a:solidFill>
                <a:latin typeface="Krona One" panose="02010605030500060004" pitchFamily="2" charset="77"/>
              </a:rPr>
              <a:t>For Peace of Mind…Prepare for</a:t>
            </a:r>
            <a:br>
              <a:rPr lang="en-US" sz="2800" dirty="0">
                <a:solidFill>
                  <a:srgbClr val="8E463D"/>
                </a:solidFill>
                <a:latin typeface="Krona One" panose="02010605030500060004" pitchFamily="2" charset="77"/>
              </a:rPr>
            </a:br>
            <a:r>
              <a:rPr lang="en-US" sz="2800" dirty="0">
                <a:solidFill>
                  <a:srgbClr val="8E463D"/>
                </a:solidFill>
                <a:latin typeface="Krona One" panose="02010605030500060004" pitchFamily="2" charset="77"/>
              </a:rPr>
              <a:t>the Worst</a:t>
            </a:r>
            <a:br>
              <a:rPr lang="en-US" b="1" dirty="0">
                <a:latin typeface="Avenir Book" charset="0"/>
                <a:ea typeface="Avenir Book" charset="0"/>
                <a:cs typeface="Avenir Book" charset="0"/>
              </a:rPr>
            </a:br>
            <a:endParaRPr lang="en-US" b="1" dirty="0">
              <a:latin typeface="Avenir Book" charset="0"/>
              <a:ea typeface="Avenir Book" charset="0"/>
              <a:cs typeface="Avenir Book" charset="0"/>
            </a:endParaRPr>
          </a:p>
        </p:txBody>
      </p:sp>
      <p:sp>
        <p:nvSpPr>
          <p:cNvPr id="10" name="object 4">
            <a:extLst>
              <a:ext uri="{FF2B5EF4-FFF2-40B4-BE49-F238E27FC236}">
                <a16:creationId xmlns:a16="http://schemas.microsoft.com/office/drawing/2014/main" id="{8AD79ECA-B444-AE41-84D3-2C02C14B8CC0}"/>
              </a:ext>
            </a:extLst>
          </p:cNvPr>
          <p:cNvSpPr txBox="1"/>
          <p:nvPr/>
        </p:nvSpPr>
        <p:spPr>
          <a:xfrm>
            <a:off x="678180" y="2182625"/>
            <a:ext cx="8335394" cy="3216265"/>
          </a:xfrm>
          <a:prstGeom prst="rect">
            <a:avLst/>
          </a:prstGeom>
        </p:spPr>
        <p:txBody>
          <a:bodyPr vert="horz" wrap="square" lIns="0" tIns="0" rIns="0" bIns="0" rtlCol="0">
            <a:spAutoFit/>
          </a:bodyPr>
          <a:lstStyle/>
          <a:p>
            <a:pPr marL="12700">
              <a:lnSpc>
                <a:spcPct val="100000"/>
              </a:lnSpc>
            </a:pPr>
            <a:endParaRPr lang="en-US" sz="2300" b="1" spc="-110" dirty="0">
              <a:solidFill>
                <a:srgbClr val="443947"/>
              </a:solidFill>
              <a:latin typeface="Avenir Book" panose="02000503020000020003" pitchFamily="2" charset="0"/>
              <a:cs typeface="Verdana"/>
            </a:endParaRPr>
          </a:p>
          <a:p>
            <a:pPr marL="355600" indent="-342900">
              <a:lnSpc>
                <a:spcPct val="100000"/>
              </a:lnSpc>
              <a:spcBef>
                <a:spcPts val="600"/>
              </a:spcBef>
              <a:spcAft>
                <a:spcPts val="600"/>
              </a:spcAft>
              <a:buClr>
                <a:srgbClr val="8E463D"/>
              </a:buClr>
              <a:buFont typeface="Arial" panose="020B0604020202020204" pitchFamily="34" charset="0"/>
              <a:buChar char="•"/>
            </a:pPr>
            <a:r>
              <a:rPr lang="en-US" sz="2300" spc="-110" dirty="0">
                <a:solidFill>
                  <a:srgbClr val="443947"/>
                </a:solidFill>
                <a:latin typeface="Avenir Book" panose="02000503020000020003" pitchFamily="2" charset="0"/>
                <a:cs typeface="Verdana"/>
              </a:rPr>
              <a:t>A robust security plan that allows an IT team to gain real-time insight into network activity</a:t>
            </a:r>
          </a:p>
          <a:p>
            <a:pPr marL="355600" indent="-342900">
              <a:lnSpc>
                <a:spcPct val="100000"/>
              </a:lnSpc>
              <a:spcBef>
                <a:spcPts val="600"/>
              </a:spcBef>
              <a:spcAft>
                <a:spcPts val="600"/>
              </a:spcAft>
              <a:buClr>
                <a:srgbClr val="8E463D"/>
              </a:buClr>
              <a:buFont typeface="Arial" panose="020B0604020202020204" pitchFamily="34" charset="0"/>
              <a:buChar char="•"/>
            </a:pPr>
            <a:r>
              <a:rPr lang="en-US" sz="2300" spc="-110" dirty="0">
                <a:solidFill>
                  <a:srgbClr val="443947"/>
                </a:solidFill>
                <a:latin typeface="Avenir Book" panose="02000503020000020003" pitchFamily="2" charset="0"/>
                <a:cs typeface="Verdana"/>
              </a:rPr>
              <a:t>Flexible remote access: Consider a next-generation firewall that does not rely on a third-party app, providing native VPN remote-client access for Windows, Chrome, Android and Linux devices</a:t>
            </a:r>
          </a:p>
          <a:p>
            <a:pPr marL="355600" indent="-342900">
              <a:lnSpc>
                <a:spcPct val="100000"/>
              </a:lnSpc>
              <a:spcBef>
                <a:spcPts val="600"/>
              </a:spcBef>
              <a:spcAft>
                <a:spcPts val="600"/>
              </a:spcAft>
              <a:buClr>
                <a:srgbClr val="8E463D"/>
              </a:buClr>
              <a:buFont typeface="Arial" panose="020B0604020202020204" pitchFamily="34" charset="0"/>
              <a:buChar char="•"/>
            </a:pPr>
            <a:r>
              <a:rPr lang="en-US" sz="2300" spc="-110" dirty="0">
                <a:solidFill>
                  <a:srgbClr val="443947"/>
                </a:solidFill>
                <a:latin typeface="Avenir Book" panose="02000503020000020003" pitchFamily="2" charset="0"/>
                <a:cs typeface="Verdana"/>
              </a:rPr>
              <a:t>Routine patching while making updates to software to keep everything moving forward together</a:t>
            </a:r>
          </a:p>
        </p:txBody>
      </p:sp>
    </p:spTree>
    <p:extLst>
      <p:ext uri="{BB962C8B-B14F-4D97-AF65-F5344CB8AC3E}">
        <p14:creationId xmlns:p14="http://schemas.microsoft.com/office/powerpoint/2010/main" val="134450833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k object 17"/>
          <p:cNvSpPr/>
          <p:nvPr/>
        </p:nvSpPr>
        <p:spPr>
          <a:xfrm>
            <a:off x="0" y="762000"/>
            <a:ext cx="1003935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dirty="0"/>
          </a:p>
        </p:txBody>
      </p:sp>
      <p:sp>
        <p:nvSpPr>
          <p:cNvPr id="8" name="Slide Number Placeholder 7"/>
          <p:cNvSpPr>
            <a:spLocks noGrp="1"/>
          </p:cNvSpPr>
          <p:nvPr>
            <p:ph type="sldNum" sz="quarter" idx="4"/>
          </p:nvPr>
        </p:nvSpPr>
        <p:spPr/>
        <p:txBody>
          <a:bodyPr/>
          <a:lstStyle/>
          <a:p>
            <a:fld id="{B6F15528-21DE-4FAA-801E-634DDDAF4B2B}" type="slidenum">
              <a:rPr lang="uk-UA" smtClean="0"/>
              <a:pPr/>
              <a:t>43</a:t>
            </a:fld>
            <a:endParaRPr lang="uk-UA" dirty="0"/>
          </a:p>
        </p:txBody>
      </p:sp>
      <p:sp>
        <p:nvSpPr>
          <p:cNvPr id="11"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3" name="object 3"/>
          <p:cNvSpPr txBox="1">
            <a:spLocks noGrp="1"/>
          </p:cNvSpPr>
          <p:nvPr>
            <p:ph type="title"/>
          </p:nvPr>
        </p:nvSpPr>
        <p:spPr>
          <a:xfrm>
            <a:off x="678180" y="1117563"/>
            <a:ext cx="8953076" cy="430887"/>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Security Starts with You</a:t>
            </a:r>
          </a:p>
        </p:txBody>
      </p:sp>
      <p:sp>
        <p:nvSpPr>
          <p:cNvPr id="12" name="object 4">
            <a:extLst>
              <a:ext uri="{FF2B5EF4-FFF2-40B4-BE49-F238E27FC236}">
                <a16:creationId xmlns:a16="http://schemas.microsoft.com/office/drawing/2014/main" id="{E63ED0DF-5A77-1743-97B9-30E83A5A3A7D}"/>
              </a:ext>
            </a:extLst>
          </p:cNvPr>
          <p:cNvSpPr txBox="1"/>
          <p:nvPr/>
        </p:nvSpPr>
        <p:spPr>
          <a:xfrm>
            <a:off x="743583" y="2057400"/>
            <a:ext cx="4285617" cy="3764107"/>
          </a:xfrm>
          <a:prstGeom prst="rect">
            <a:avLst/>
          </a:prstGeom>
        </p:spPr>
        <p:txBody>
          <a:bodyPr vert="horz" wrap="square" lIns="0" tIns="0" rIns="0" bIns="0" rtlCol="0">
            <a:spAutoFit/>
          </a:bodyPr>
          <a:lstStyle/>
          <a:p>
            <a:pPr marL="12700">
              <a:lnSpc>
                <a:spcPts val="3660"/>
              </a:lnSpc>
            </a:pPr>
            <a:r>
              <a:rPr lang="en-US" sz="2300" spc="-110" dirty="0">
                <a:solidFill>
                  <a:srgbClr val="443947"/>
                </a:solidFill>
                <a:latin typeface="Avenir Book" panose="02000503020000020003" pitchFamily="2" charset="0"/>
                <a:cs typeface="Verdana"/>
              </a:rPr>
              <a:t>Establishing strong security </a:t>
            </a:r>
            <a:br>
              <a:rPr lang="en-US" sz="2300" spc="-110" dirty="0">
                <a:solidFill>
                  <a:srgbClr val="443947"/>
                </a:solidFill>
                <a:latin typeface="Avenir Book" panose="02000503020000020003" pitchFamily="2" charset="0"/>
                <a:cs typeface="Verdana"/>
              </a:rPr>
            </a:br>
            <a:r>
              <a:rPr lang="en-US" sz="2300" spc="-110" dirty="0">
                <a:solidFill>
                  <a:srgbClr val="443947"/>
                </a:solidFill>
                <a:latin typeface="Avenir Book" panose="02000503020000020003" pitchFamily="2" charset="0"/>
                <a:cs typeface="Verdana"/>
              </a:rPr>
              <a:t>policies and procedures—along with implementing robust yet </a:t>
            </a:r>
            <a:br>
              <a:rPr lang="en-US" sz="2300" spc="-110" dirty="0">
                <a:solidFill>
                  <a:srgbClr val="443947"/>
                </a:solidFill>
                <a:latin typeface="Avenir Book" panose="02000503020000020003" pitchFamily="2" charset="0"/>
                <a:cs typeface="Verdana"/>
              </a:rPr>
            </a:br>
            <a:r>
              <a:rPr lang="en-US" sz="2300" spc="-110" dirty="0">
                <a:solidFill>
                  <a:srgbClr val="443947"/>
                </a:solidFill>
                <a:latin typeface="Avenir Book" panose="02000503020000020003" pitchFamily="2" charset="0"/>
                <a:cs typeface="Verdana"/>
              </a:rPr>
              <a:t>cost-effective security platform solutions—are essential to maintaining security from all </a:t>
            </a:r>
            <a:br>
              <a:rPr lang="en-US" sz="2300" spc="-110" dirty="0">
                <a:solidFill>
                  <a:srgbClr val="443947"/>
                </a:solidFill>
                <a:latin typeface="Avenir Book" panose="02000503020000020003" pitchFamily="2" charset="0"/>
                <a:cs typeface="Verdana"/>
              </a:rPr>
            </a:br>
            <a:r>
              <a:rPr lang="en-US" sz="2300" spc="-110" dirty="0">
                <a:solidFill>
                  <a:srgbClr val="443947"/>
                </a:solidFill>
                <a:latin typeface="Avenir Book" panose="02000503020000020003" pitchFamily="2" charset="0"/>
                <a:cs typeface="Verdana"/>
              </a:rPr>
              <a:t>threats, regardless of where </a:t>
            </a:r>
            <a:br>
              <a:rPr lang="en-US" sz="2300" spc="-110" dirty="0">
                <a:solidFill>
                  <a:srgbClr val="443947"/>
                </a:solidFill>
                <a:latin typeface="Avenir Book" panose="02000503020000020003" pitchFamily="2" charset="0"/>
                <a:cs typeface="Verdana"/>
              </a:rPr>
            </a:br>
            <a:r>
              <a:rPr lang="en-US" sz="2300" spc="-110" dirty="0">
                <a:solidFill>
                  <a:srgbClr val="443947"/>
                </a:solidFill>
                <a:latin typeface="Avenir Book" panose="02000503020000020003" pitchFamily="2" charset="0"/>
                <a:cs typeface="Verdana"/>
              </a:rPr>
              <a:t>they’re coming from.</a:t>
            </a:r>
          </a:p>
        </p:txBody>
      </p:sp>
      <p:pic>
        <p:nvPicPr>
          <p:cNvPr id="3" name="Picture 2">
            <a:extLst>
              <a:ext uri="{FF2B5EF4-FFF2-40B4-BE49-F238E27FC236}">
                <a16:creationId xmlns:a16="http://schemas.microsoft.com/office/drawing/2014/main" id="{FADBF651-68C4-1841-81F9-364D17A276D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976"/>
          <a:stretch/>
        </p:blipFill>
        <p:spPr>
          <a:xfrm>
            <a:off x="5029200" y="1814391"/>
            <a:ext cx="5029200" cy="5048924"/>
          </a:xfrm>
          <a:prstGeom prst="rect">
            <a:avLst/>
          </a:prstGeom>
        </p:spPr>
      </p:pic>
    </p:spTree>
    <p:extLst>
      <p:ext uri="{BB962C8B-B14F-4D97-AF65-F5344CB8AC3E}">
        <p14:creationId xmlns:p14="http://schemas.microsoft.com/office/powerpoint/2010/main" val="21412590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a:p>
        </p:txBody>
      </p:sp>
      <p:sp>
        <p:nvSpPr>
          <p:cNvPr id="8" name="Slide Number Placeholder 7"/>
          <p:cNvSpPr>
            <a:spLocks noGrp="1"/>
          </p:cNvSpPr>
          <p:nvPr>
            <p:ph type="sldNum" sz="quarter" idx="4"/>
          </p:nvPr>
        </p:nvSpPr>
        <p:spPr/>
        <p:txBody>
          <a:bodyPr/>
          <a:lstStyle/>
          <a:p>
            <a:fld id="{B6F15528-21DE-4FAA-801E-634DDDAF4B2B}" type="slidenum">
              <a:rPr lang="uk-UA" smtClean="0"/>
              <a:pPr/>
              <a:t>5</a:t>
            </a:fld>
            <a:endParaRPr lang="uk-UA" dirty="0"/>
          </a:p>
        </p:txBody>
      </p:sp>
      <p:sp>
        <p:nvSpPr>
          <p:cNvPr id="11"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3" name="object 3"/>
          <p:cNvSpPr txBox="1">
            <a:spLocks noGrp="1"/>
          </p:cNvSpPr>
          <p:nvPr>
            <p:ph type="title"/>
          </p:nvPr>
        </p:nvSpPr>
        <p:spPr>
          <a:xfrm>
            <a:off x="710694" y="1320295"/>
            <a:ext cx="8204706" cy="356105"/>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A School-wide Effort</a:t>
            </a:r>
          </a:p>
        </p:txBody>
      </p:sp>
      <p:sp>
        <p:nvSpPr>
          <p:cNvPr id="7" name="object 4">
            <a:extLst>
              <a:ext uri="{FF2B5EF4-FFF2-40B4-BE49-F238E27FC236}">
                <a16:creationId xmlns:a16="http://schemas.microsoft.com/office/drawing/2014/main" id="{6A22A6DA-DCA5-204C-99CA-1D29BD1F942F}"/>
              </a:ext>
            </a:extLst>
          </p:cNvPr>
          <p:cNvSpPr txBox="1"/>
          <p:nvPr/>
        </p:nvSpPr>
        <p:spPr>
          <a:xfrm>
            <a:off x="710694" y="1905000"/>
            <a:ext cx="9148700" cy="3539430"/>
          </a:xfrm>
          <a:prstGeom prst="rect">
            <a:avLst/>
          </a:prstGeom>
        </p:spPr>
        <p:txBody>
          <a:bodyPr vert="horz" wrap="square" lIns="0" tIns="0" rIns="0" bIns="0" rtlCol="0">
            <a:spAutoFit/>
          </a:bodyPr>
          <a:lstStyle/>
          <a:p>
            <a:pPr marL="12700">
              <a:lnSpc>
                <a:spcPct val="100000"/>
              </a:lnSpc>
            </a:pPr>
            <a:r>
              <a:rPr lang="en-US" sz="2300" spc="-110" dirty="0">
                <a:solidFill>
                  <a:srgbClr val="443947"/>
                </a:solidFill>
                <a:latin typeface="Avenir Book" panose="02000503020000020003" pitchFamily="2" charset="0"/>
                <a:cs typeface="Verdana"/>
              </a:rPr>
              <a:t>Faculty need to understand that cybersecurity affects</a:t>
            </a:r>
          </a:p>
          <a:p>
            <a:pPr marL="12700">
              <a:lnSpc>
                <a:spcPct val="100000"/>
              </a:lnSpc>
            </a:pPr>
            <a:r>
              <a:rPr lang="en-US" sz="2300" spc="-110" dirty="0">
                <a:solidFill>
                  <a:srgbClr val="443947"/>
                </a:solidFill>
                <a:latin typeface="Avenir Book" panose="02000503020000020003" pitchFamily="2" charset="0"/>
                <a:cs typeface="Verdana"/>
              </a:rPr>
              <a:t>all operations of school: everything from digital</a:t>
            </a:r>
          </a:p>
          <a:p>
            <a:pPr marL="12700">
              <a:lnSpc>
                <a:spcPct val="100000"/>
              </a:lnSpc>
            </a:pPr>
            <a:r>
              <a:rPr lang="en-US" sz="2300" spc="-110" dirty="0">
                <a:solidFill>
                  <a:srgbClr val="443947"/>
                </a:solidFill>
                <a:latin typeface="Avenir Book" panose="02000503020000020003" pitchFamily="2" charset="0"/>
                <a:cs typeface="Verdana"/>
              </a:rPr>
              <a:t>learning in the classroom and regulatory concerns</a:t>
            </a:r>
          </a:p>
          <a:p>
            <a:pPr marL="12700">
              <a:lnSpc>
                <a:spcPct val="100000"/>
              </a:lnSpc>
            </a:pPr>
            <a:r>
              <a:rPr lang="en-US" sz="2300" spc="-110" dirty="0">
                <a:solidFill>
                  <a:srgbClr val="443947"/>
                </a:solidFill>
                <a:latin typeface="Avenir Book" panose="02000503020000020003" pitchFamily="2" charset="0"/>
                <a:cs typeface="Verdana"/>
              </a:rPr>
              <a:t>such as FERPA to operations and even payroll. </a:t>
            </a:r>
          </a:p>
          <a:p>
            <a:pPr marL="12700">
              <a:lnSpc>
                <a:spcPct val="100000"/>
              </a:lnSpc>
            </a:pPr>
            <a:endParaRPr lang="en-US" sz="2300" spc="-110" dirty="0">
              <a:solidFill>
                <a:srgbClr val="443947"/>
              </a:solidFill>
              <a:latin typeface="Krona One" panose="02010605030500060004" pitchFamily="2" charset="77"/>
              <a:cs typeface="Verdana"/>
            </a:endParaRPr>
          </a:p>
          <a:p>
            <a:pPr marL="12700">
              <a:lnSpc>
                <a:spcPct val="100000"/>
              </a:lnSpc>
            </a:pPr>
            <a:r>
              <a:rPr lang="en-US" sz="2300" b="1" spc="-110" dirty="0">
                <a:solidFill>
                  <a:srgbClr val="8E463D"/>
                </a:solidFill>
                <a:latin typeface="Krona One" panose="02010605030500060004" pitchFamily="2" charset="77"/>
                <a:cs typeface="Verdana"/>
              </a:rPr>
              <a:t>Helpful Cybersecurity Efforts</a:t>
            </a:r>
          </a:p>
          <a:p>
            <a:pPr marL="12700">
              <a:lnSpc>
                <a:spcPct val="100000"/>
              </a:lnSpc>
            </a:pPr>
            <a:endParaRPr lang="en-US" sz="2300" spc="-110" dirty="0">
              <a:solidFill>
                <a:srgbClr val="443947"/>
              </a:solidFill>
              <a:latin typeface="Avenir Book" panose="02000503020000020003" pitchFamily="2" charset="0"/>
              <a:cs typeface="Verdana"/>
            </a:endParaRPr>
          </a:p>
          <a:p>
            <a:pPr marL="355600" indent="-342900">
              <a:lnSpc>
                <a:spcPct val="100000"/>
              </a:lnSpc>
              <a:buClr>
                <a:srgbClr val="8E463D"/>
              </a:buClr>
              <a:buFont typeface="Arial" panose="020B0604020202020204" pitchFamily="34" charset="0"/>
              <a:buChar char="•"/>
            </a:pPr>
            <a:r>
              <a:rPr lang="en-US" sz="2300" spc="-110" dirty="0">
                <a:solidFill>
                  <a:srgbClr val="443947"/>
                </a:solidFill>
                <a:latin typeface="Avenir Book" panose="02000503020000020003" pitchFamily="2" charset="0"/>
                <a:cs typeface="Verdana"/>
              </a:rPr>
              <a:t>Education and change management</a:t>
            </a:r>
          </a:p>
          <a:p>
            <a:pPr marL="355600" indent="-342900">
              <a:lnSpc>
                <a:spcPct val="100000"/>
              </a:lnSpc>
              <a:buClr>
                <a:srgbClr val="8E463D"/>
              </a:buClr>
              <a:buFont typeface="Arial" panose="020B0604020202020204" pitchFamily="34" charset="0"/>
              <a:buChar char="•"/>
            </a:pPr>
            <a:r>
              <a:rPr lang="en-US" sz="2300" spc="-110" dirty="0">
                <a:solidFill>
                  <a:srgbClr val="443947"/>
                </a:solidFill>
                <a:latin typeface="Avenir Book" panose="02000503020000020003" pitchFamily="2" charset="0"/>
                <a:cs typeface="Verdana"/>
              </a:rPr>
              <a:t>Sending educators to education technology conferences</a:t>
            </a:r>
          </a:p>
          <a:p>
            <a:pPr marL="355600" indent="-342900">
              <a:lnSpc>
                <a:spcPct val="100000"/>
              </a:lnSpc>
              <a:buClr>
                <a:srgbClr val="8E463D"/>
              </a:buClr>
              <a:buFont typeface="Arial" panose="020B0604020202020204" pitchFamily="34" charset="0"/>
              <a:buChar char="•"/>
            </a:pPr>
            <a:r>
              <a:rPr lang="en-US" sz="2300" spc="-110" dirty="0">
                <a:solidFill>
                  <a:srgbClr val="443947"/>
                </a:solidFill>
                <a:latin typeface="Avenir Book" panose="02000503020000020003" pitchFamily="2" charset="0"/>
                <a:cs typeface="Verdana"/>
              </a:rPr>
              <a:t>Continual management of compliance programs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dirty="0"/>
          </a:p>
        </p:txBody>
      </p:sp>
      <p:sp>
        <p:nvSpPr>
          <p:cNvPr id="8" name="Slide Number Placeholder 7"/>
          <p:cNvSpPr>
            <a:spLocks noGrp="1"/>
          </p:cNvSpPr>
          <p:nvPr>
            <p:ph type="sldNum" sz="quarter" idx="4"/>
          </p:nvPr>
        </p:nvSpPr>
        <p:spPr/>
        <p:txBody>
          <a:bodyPr/>
          <a:lstStyle/>
          <a:p>
            <a:fld id="{B6F15528-21DE-4FAA-801E-634DDDAF4B2B}" type="slidenum">
              <a:rPr lang="uk-UA" smtClean="0"/>
              <a:pPr/>
              <a:t>6</a:t>
            </a:fld>
            <a:endParaRPr lang="uk-UA" dirty="0"/>
          </a:p>
        </p:txBody>
      </p:sp>
      <p:sp>
        <p:nvSpPr>
          <p:cNvPr id="11"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3" name="object 3"/>
          <p:cNvSpPr txBox="1">
            <a:spLocks noGrp="1"/>
          </p:cNvSpPr>
          <p:nvPr>
            <p:ph type="title"/>
          </p:nvPr>
        </p:nvSpPr>
        <p:spPr>
          <a:xfrm>
            <a:off x="678180" y="1345527"/>
            <a:ext cx="8976226" cy="430887"/>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Other Considerations</a:t>
            </a:r>
          </a:p>
        </p:txBody>
      </p:sp>
      <p:sp>
        <p:nvSpPr>
          <p:cNvPr id="12" name="object 4">
            <a:extLst>
              <a:ext uri="{FF2B5EF4-FFF2-40B4-BE49-F238E27FC236}">
                <a16:creationId xmlns:a16="http://schemas.microsoft.com/office/drawing/2014/main" id="{E63ED0DF-5A77-1743-97B9-30E83A5A3A7D}"/>
              </a:ext>
            </a:extLst>
          </p:cNvPr>
          <p:cNvSpPr txBox="1"/>
          <p:nvPr/>
        </p:nvSpPr>
        <p:spPr>
          <a:xfrm>
            <a:off x="678180" y="2133600"/>
            <a:ext cx="4101662" cy="3539430"/>
          </a:xfrm>
          <a:prstGeom prst="rect">
            <a:avLst/>
          </a:prstGeom>
        </p:spPr>
        <p:txBody>
          <a:bodyPr vert="horz" wrap="square" lIns="0" tIns="0" rIns="0" bIns="0" rtlCol="0">
            <a:spAutoFit/>
          </a:bodyPr>
          <a:lstStyle/>
          <a:p>
            <a:pPr marL="12700">
              <a:lnSpc>
                <a:spcPct val="100000"/>
              </a:lnSpc>
            </a:pPr>
            <a:r>
              <a:rPr lang="en-US" sz="2300" spc="-110" dirty="0">
                <a:solidFill>
                  <a:srgbClr val="443947"/>
                </a:solidFill>
                <a:latin typeface="Avenir Book" panose="02000503020000020003" pitchFamily="2" charset="0"/>
                <a:cs typeface="Verdana"/>
              </a:rPr>
              <a:t>Student data policies are inextricably tied to governance, discipline, purchasing, and communications practices. School leaders should know that protecting student data privacy is a primary concern of parents and peers, and that no governance program can be effective without their support. </a:t>
            </a:r>
          </a:p>
        </p:txBody>
      </p:sp>
      <p:pic>
        <p:nvPicPr>
          <p:cNvPr id="4" name="Picture 3">
            <a:extLst>
              <a:ext uri="{FF2B5EF4-FFF2-40B4-BE49-F238E27FC236}">
                <a16:creationId xmlns:a16="http://schemas.microsoft.com/office/drawing/2014/main" id="{E057C530-0BE6-4F4B-9AA6-1337DC6C441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29200" y="1852614"/>
            <a:ext cx="5029200" cy="4717680"/>
          </a:xfrm>
          <a:prstGeom prst="rect">
            <a:avLst/>
          </a:prstGeom>
        </p:spPr>
      </p:pic>
    </p:spTree>
    <p:extLst>
      <p:ext uri="{BB962C8B-B14F-4D97-AF65-F5344CB8AC3E}">
        <p14:creationId xmlns:p14="http://schemas.microsoft.com/office/powerpoint/2010/main" val="358219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FBEFE4">
              <a:alpha val="70000"/>
            </a:srgbClr>
          </a:solidFill>
        </p:spPr>
        <p:txBody>
          <a:bodyPr wrap="square" lIns="0" tIns="0" rIns="0" bIns="0" rtlCol="0"/>
          <a:lstStyle/>
          <a:p>
            <a:endParaRPr/>
          </a:p>
        </p:txBody>
      </p:sp>
      <p:sp>
        <p:nvSpPr>
          <p:cNvPr id="8" name="Slide Number Placeholder 7"/>
          <p:cNvSpPr>
            <a:spLocks noGrp="1"/>
          </p:cNvSpPr>
          <p:nvPr>
            <p:ph type="sldNum" sz="quarter" idx="4"/>
          </p:nvPr>
        </p:nvSpPr>
        <p:spPr/>
        <p:txBody>
          <a:bodyPr/>
          <a:lstStyle/>
          <a:p>
            <a:fld id="{B6F15528-21DE-4FAA-801E-634DDDAF4B2B}" type="slidenum">
              <a:rPr lang="uk-UA" smtClean="0"/>
              <a:pPr/>
              <a:t>7</a:t>
            </a:fld>
            <a:endParaRPr lang="uk-UA" dirty="0"/>
          </a:p>
        </p:txBody>
      </p:sp>
      <p:sp>
        <p:nvSpPr>
          <p:cNvPr id="11"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2" name="object 3"/>
          <p:cNvSpPr txBox="1">
            <a:spLocks noGrp="1"/>
          </p:cNvSpPr>
          <p:nvPr>
            <p:ph type="title"/>
          </p:nvPr>
        </p:nvSpPr>
        <p:spPr>
          <a:xfrm>
            <a:off x="685800" y="1295400"/>
            <a:ext cx="8900948" cy="430887"/>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To Avert, You Must First Understand</a:t>
            </a:r>
          </a:p>
        </p:txBody>
      </p:sp>
      <p:sp>
        <p:nvSpPr>
          <p:cNvPr id="7" name="object 4">
            <a:extLst>
              <a:ext uri="{FF2B5EF4-FFF2-40B4-BE49-F238E27FC236}">
                <a16:creationId xmlns:a16="http://schemas.microsoft.com/office/drawing/2014/main" id="{97F6FC6C-0099-BE48-B1C6-CC432779856D}"/>
              </a:ext>
            </a:extLst>
          </p:cNvPr>
          <p:cNvSpPr txBox="1"/>
          <p:nvPr/>
        </p:nvSpPr>
        <p:spPr>
          <a:xfrm>
            <a:off x="678180" y="1965569"/>
            <a:ext cx="8724014" cy="4247317"/>
          </a:xfrm>
          <a:prstGeom prst="rect">
            <a:avLst/>
          </a:prstGeom>
        </p:spPr>
        <p:txBody>
          <a:bodyPr vert="horz" wrap="square" lIns="0" tIns="0" rIns="0" bIns="0" rtlCol="0">
            <a:spAutoFit/>
          </a:bodyPr>
          <a:lstStyle/>
          <a:p>
            <a:pPr marL="12700">
              <a:lnSpc>
                <a:spcPct val="100000"/>
              </a:lnSpc>
            </a:pPr>
            <a:r>
              <a:rPr lang="en-US" sz="2300" spc="-110" dirty="0">
                <a:solidFill>
                  <a:srgbClr val="443947"/>
                </a:solidFill>
                <a:latin typeface="Avenir Book" panose="02000503020000020003" pitchFamily="2" charset="0"/>
                <a:cs typeface="Verdana"/>
              </a:rPr>
              <a:t>According to </a:t>
            </a:r>
            <a:r>
              <a:rPr lang="en-US" sz="2300" spc="-110" dirty="0" err="1">
                <a:solidFill>
                  <a:srgbClr val="443947"/>
                </a:solidFill>
                <a:latin typeface="Avenir Book" panose="02000503020000020003" pitchFamily="2" charset="0"/>
                <a:cs typeface="Verdana"/>
              </a:rPr>
              <a:t>Emsisoft</a:t>
            </a:r>
            <a:r>
              <a:rPr lang="en-US" sz="2300" spc="-110" dirty="0">
                <a:solidFill>
                  <a:srgbClr val="443947"/>
                </a:solidFill>
                <a:latin typeface="Avenir Book" panose="02000503020000020003" pitchFamily="2" charset="0"/>
                <a:cs typeface="Verdana"/>
              </a:rPr>
              <a:t> Malware Lab’s </a:t>
            </a:r>
            <a:r>
              <a:rPr lang="en-US" sz="2300" spc="-110" dirty="0">
                <a:solidFill>
                  <a:srgbClr val="443947"/>
                </a:solidFill>
                <a:latin typeface="Avenir Book" panose="02000503020000020003" pitchFamily="2" charset="0"/>
                <a:cs typeface="Verdana"/>
                <a:hlinkClick r:id="rId3"/>
              </a:rPr>
              <a:t>The State of Ransomware in the US: Report and Statistics 2022</a:t>
            </a:r>
            <a:r>
              <a:rPr lang="en-US" sz="2300" spc="-110" dirty="0">
                <a:solidFill>
                  <a:srgbClr val="443947"/>
                </a:solidFill>
                <a:latin typeface="Avenir Book" panose="02000503020000020003" pitchFamily="2" charset="0"/>
                <a:cs typeface="Verdana"/>
              </a:rPr>
              <a:t> report, 89 education sector organizations were impacted by ransomware, just one more than the 88 which were impacted in 2021. However, districts impacted in 2021 had 1,043 schools between them but, in 2022, this almost doubled to 1,981 schools. </a:t>
            </a:r>
          </a:p>
          <a:p>
            <a:pPr marL="12700">
              <a:lnSpc>
                <a:spcPct val="100000"/>
              </a:lnSpc>
            </a:pPr>
            <a:endParaRPr lang="en-US" sz="2300" spc="-110" dirty="0">
              <a:solidFill>
                <a:srgbClr val="443947"/>
              </a:solidFill>
              <a:latin typeface="Avenir Book" panose="02000503020000020003" pitchFamily="2" charset="0"/>
              <a:cs typeface="Verdana"/>
            </a:endParaRPr>
          </a:p>
          <a:p>
            <a:pPr marL="12700">
              <a:lnSpc>
                <a:spcPct val="100000"/>
              </a:lnSpc>
            </a:pPr>
            <a:r>
              <a:rPr lang="en-US" sz="2300" spc="-110" dirty="0">
                <a:solidFill>
                  <a:srgbClr val="443947"/>
                </a:solidFill>
                <a:latin typeface="Avenir Book" panose="02000503020000020003" pitchFamily="2" charset="0"/>
                <a:cs typeface="Verdana"/>
              </a:rPr>
              <a:t>The most significant incident of the year was the attack on Los Angeles Unified School District which, with more than 1,300 schools and 500,000 students, is the second largest district in the U.S. At least three organizations paid a demand, including the Glenn County Education Office, CA. which paid $400,000.</a:t>
            </a:r>
          </a:p>
          <a:p>
            <a:pPr marL="12700">
              <a:lnSpc>
                <a:spcPct val="100000"/>
              </a:lnSpc>
            </a:pPr>
            <a:endParaRPr lang="en-US" sz="2300" spc="-110" dirty="0">
              <a:solidFill>
                <a:srgbClr val="443947"/>
              </a:solidFill>
              <a:latin typeface="Verdana"/>
              <a:cs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a:p>
        </p:txBody>
      </p:sp>
      <p:sp>
        <p:nvSpPr>
          <p:cNvPr id="7" name="Slide Number Placeholder 6"/>
          <p:cNvSpPr>
            <a:spLocks noGrp="1"/>
          </p:cNvSpPr>
          <p:nvPr>
            <p:ph type="sldNum" sz="quarter" idx="4"/>
          </p:nvPr>
        </p:nvSpPr>
        <p:spPr/>
        <p:txBody>
          <a:bodyPr/>
          <a:lstStyle/>
          <a:p>
            <a:fld id="{B6F15528-21DE-4FAA-801E-634DDDAF4B2B}" type="slidenum">
              <a:rPr lang="uk-UA" smtClean="0"/>
              <a:pPr/>
              <a:t>8</a:t>
            </a:fld>
            <a:endParaRPr lang="uk-UA" dirty="0"/>
          </a:p>
        </p:txBody>
      </p:sp>
      <p:sp>
        <p:nvSpPr>
          <p:cNvPr id="9"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6" name="object 3"/>
          <p:cNvSpPr txBox="1">
            <a:spLocks noGrp="1"/>
          </p:cNvSpPr>
          <p:nvPr>
            <p:ph type="title"/>
          </p:nvPr>
        </p:nvSpPr>
        <p:spPr>
          <a:xfrm>
            <a:off x="457200" y="1295400"/>
            <a:ext cx="8900948" cy="430887"/>
          </a:xfrm>
          <a:prstGeom prst="rect">
            <a:avLst/>
          </a:prstGeom>
        </p:spPr>
        <p:txBody>
          <a:bodyPr vert="horz" wrap="square" lIns="0" tIns="0" rIns="0" bIns="0" rtlCol="0">
            <a:spAutoFit/>
          </a:bodyPr>
          <a:lstStyle/>
          <a:p>
            <a:pPr algn="ctr"/>
            <a:r>
              <a:rPr lang="en-US" sz="2800" b="1" dirty="0">
                <a:solidFill>
                  <a:srgbClr val="8E463D"/>
                </a:solidFill>
                <a:latin typeface="Krona One" panose="02010605030500060004" pitchFamily="2" charset="77"/>
                <a:ea typeface="Avenir Book" charset="0"/>
                <a:cs typeface="Avenir Book" charset="0"/>
              </a:rPr>
              <a:t>Establishing a Zero Trust Ecosystem</a:t>
            </a:r>
          </a:p>
        </p:txBody>
      </p:sp>
      <p:sp>
        <p:nvSpPr>
          <p:cNvPr id="11" name="object 4">
            <a:extLst>
              <a:ext uri="{FF2B5EF4-FFF2-40B4-BE49-F238E27FC236}">
                <a16:creationId xmlns:a16="http://schemas.microsoft.com/office/drawing/2014/main" id="{79F2B22B-F1D6-C946-ABF5-D4EBF63582FF}"/>
              </a:ext>
            </a:extLst>
          </p:cNvPr>
          <p:cNvSpPr txBox="1"/>
          <p:nvPr/>
        </p:nvSpPr>
        <p:spPr>
          <a:xfrm>
            <a:off x="678180" y="1986351"/>
            <a:ext cx="8887093" cy="2831544"/>
          </a:xfrm>
          <a:prstGeom prst="rect">
            <a:avLst/>
          </a:prstGeom>
        </p:spPr>
        <p:txBody>
          <a:bodyPr vert="horz" wrap="square" lIns="0" tIns="0" rIns="0" bIns="0" rtlCol="0">
            <a:spAutoFit/>
          </a:bodyPr>
          <a:lstStyle/>
          <a:p>
            <a:pPr marL="12700">
              <a:lnSpc>
                <a:spcPct val="100000"/>
              </a:lnSpc>
            </a:pPr>
            <a:r>
              <a:rPr lang="en-US" sz="2300" spc="-110" dirty="0">
                <a:solidFill>
                  <a:srgbClr val="443947"/>
                </a:solidFill>
                <a:latin typeface="Avenir Book" panose="02000503020000020003" pitchFamily="2" charset="0"/>
                <a:cs typeface="Verdana"/>
              </a:rPr>
              <a:t>A Zero Trust model forges a data-centric perimeter around school information comprised of powerful encryption methods—as well as stringent authentication techniques—as sloppy user access protocols undermine any security strategy.</a:t>
            </a:r>
          </a:p>
          <a:p>
            <a:pPr marL="12700">
              <a:lnSpc>
                <a:spcPct val="100000"/>
              </a:lnSpc>
            </a:pPr>
            <a:endParaRPr lang="en-US" sz="2300" spc="-110" dirty="0">
              <a:solidFill>
                <a:srgbClr val="443947"/>
              </a:solidFill>
              <a:latin typeface="Avenir Book" panose="02000503020000020003" pitchFamily="2" charset="0"/>
              <a:cs typeface="Verdana"/>
            </a:endParaRPr>
          </a:p>
          <a:p>
            <a:pPr marL="12700">
              <a:lnSpc>
                <a:spcPct val="100000"/>
              </a:lnSpc>
            </a:pPr>
            <a:r>
              <a:rPr lang="en-US" sz="2300" spc="-110" dirty="0">
                <a:solidFill>
                  <a:srgbClr val="443947"/>
                </a:solidFill>
                <a:latin typeface="Avenir Book" panose="02000503020000020003" pitchFamily="2" charset="0"/>
                <a:cs typeface="Verdana"/>
              </a:rPr>
              <a:t>Modern security requires visibility into who has the potential</a:t>
            </a:r>
          </a:p>
          <a:p>
            <a:pPr marL="12700">
              <a:lnSpc>
                <a:spcPct val="100000"/>
              </a:lnSpc>
            </a:pPr>
            <a:r>
              <a:rPr lang="en-US" sz="2300" spc="-110" dirty="0">
                <a:solidFill>
                  <a:srgbClr val="443947"/>
                </a:solidFill>
                <a:latin typeface="Avenir Book" panose="02000503020000020003" pitchFamily="2" charset="0"/>
                <a:cs typeface="Verdana"/>
              </a:rPr>
              <a:t>to access data, while only allowing access when all risk factors are properly evaluated.</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k object 17"/>
          <p:cNvSpPr/>
          <p:nvPr/>
        </p:nvSpPr>
        <p:spPr>
          <a:xfrm>
            <a:off x="0" y="762000"/>
            <a:ext cx="10058400" cy="6324600"/>
          </a:xfrm>
          <a:custGeom>
            <a:avLst/>
            <a:gdLst/>
            <a:ahLst/>
            <a:cxnLst/>
            <a:rect l="l" t="t" r="r" b="b"/>
            <a:pathLst>
              <a:path w="10058400" h="5962015">
                <a:moveTo>
                  <a:pt x="0" y="5961888"/>
                </a:moveTo>
                <a:lnTo>
                  <a:pt x="10058400" y="5961888"/>
                </a:lnTo>
                <a:lnTo>
                  <a:pt x="10058400" y="0"/>
                </a:lnTo>
                <a:lnTo>
                  <a:pt x="0" y="0"/>
                </a:lnTo>
                <a:lnTo>
                  <a:pt x="0" y="5961888"/>
                </a:lnTo>
                <a:close/>
              </a:path>
            </a:pathLst>
          </a:custGeom>
          <a:solidFill>
            <a:srgbClr val="BDCBD9">
              <a:alpha val="70000"/>
            </a:srgbClr>
          </a:solidFill>
        </p:spPr>
        <p:txBody>
          <a:bodyPr wrap="square" lIns="0" tIns="0" rIns="0" bIns="0" rtlCol="0"/>
          <a:lstStyle/>
          <a:p>
            <a:endParaRPr dirty="0"/>
          </a:p>
        </p:txBody>
      </p:sp>
      <p:sp>
        <p:nvSpPr>
          <p:cNvPr id="8" name="Slide Number Placeholder 7"/>
          <p:cNvSpPr>
            <a:spLocks noGrp="1"/>
          </p:cNvSpPr>
          <p:nvPr>
            <p:ph type="sldNum" sz="quarter" idx="4"/>
          </p:nvPr>
        </p:nvSpPr>
        <p:spPr/>
        <p:txBody>
          <a:bodyPr/>
          <a:lstStyle/>
          <a:p>
            <a:fld id="{B6F15528-21DE-4FAA-801E-634DDDAF4B2B}" type="slidenum">
              <a:rPr lang="uk-UA" smtClean="0"/>
              <a:pPr/>
              <a:t>9</a:t>
            </a:fld>
            <a:endParaRPr lang="uk-UA" dirty="0"/>
          </a:p>
        </p:txBody>
      </p:sp>
      <p:sp>
        <p:nvSpPr>
          <p:cNvPr id="11" name="Holder 2"/>
          <p:cNvSpPr>
            <a:spLocks noGrp="1"/>
          </p:cNvSpPr>
          <p:nvPr>
            <p:ph type="ftr" sz="quarter" idx="3"/>
          </p:nvPr>
        </p:nvSpPr>
        <p:spPr>
          <a:xfrm>
            <a:off x="678180" y="7162800"/>
            <a:ext cx="6408420" cy="273278"/>
          </a:xfrm>
          <a:prstGeom prst="rect">
            <a:avLst/>
          </a:prstGeom>
        </p:spPr>
        <p:txBody>
          <a:bodyPr lIns="0" tIns="0" rIns="0" bIns="0"/>
          <a:lstStyle>
            <a:lvl1pPr>
              <a:defRPr lang="en-US" sz="800" baseline="0" smtClean="0">
                <a:solidFill>
                  <a:schemeClr val="tx1"/>
                </a:solidFill>
                <a:effectLst/>
                <a:latin typeface="avenir" charset="0"/>
              </a:defRPr>
            </a:lvl1pPr>
          </a:lstStyle>
          <a:p>
            <a:r>
              <a:rPr lang="en-US" dirty="0"/>
              <a:t>© 2023 K-12 Blueprint, All Rights Reserved.</a:t>
            </a:r>
          </a:p>
          <a:p>
            <a:r>
              <a:rPr lang="en-US" dirty="0"/>
              <a:t>*Other names and brands may be claimed as the property of others.</a:t>
            </a:r>
          </a:p>
        </p:txBody>
      </p:sp>
      <p:sp>
        <p:nvSpPr>
          <p:cNvPr id="13" name="object 3"/>
          <p:cNvSpPr txBox="1">
            <a:spLocks noGrp="1"/>
          </p:cNvSpPr>
          <p:nvPr>
            <p:ph type="title"/>
          </p:nvPr>
        </p:nvSpPr>
        <p:spPr>
          <a:xfrm>
            <a:off x="687704" y="1371600"/>
            <a:ext cx="8943551" cy="861774"/>
          </a:xfrm>
          <a:prstGeom prst="rect">
            <a:avLst/>
          </a:prstGeom>
        </p:spPr>
        <p:txBody>
          <a:bodyPr vert="horz" wrap="square" lIns="0" tIns="0" rIns="0" bIns="0" rtlCol="0">
            <a:spAutoFit/>
          </a:bodyPr>
          <a:lstStyle/>
          <a:p>
            <a:pPr algn="l"/>
            <a:r>
              <a:rPr lang="en-US" sz="2800" b="1" dirty="0">
                <a:solidFill>
                  <a:srgbClr val="8E463D"/>
                </a:solidFill>
                <a:latin typeface="Krona One" panose="02010605030500060004" pitchFamily="2" charset="77"/>
                <a:ea typeface="Avenir Book" charset="0"/>
                <a:cs typeface="Avenir Book" charset="0"/>
              </a:rPr>
              <a:t>People Make (and Break) a Zero Trust</a:t>
            </a:r>
            <a:br>
              <a:rPr lang="en-US" sz="2800" b="1" dirty="0">
                <a:solidFill>
                  <a:srgbClr val="8E463D"/>
                </a:solidFill>
                <a:latin typeface="Krona One" panose="02010605030500060004" pitchFamily="2" charset="77"/>
                <a:ea typeface="Avenir Book" charset="0"/>
                <a:cs typeface="Avenir Book" charset="0"/>
              </a:rPr>
            </a:br>
            <a:r>
              <a:rPr lang="en-US" sz="2800" b="1" dirty="0">
                <a:solidFill>
                  <a:srgbClr val="8E463D"/>
                </a:solidFill>
                <a:latin typeface="Krona One" panose="02010605030500060004" pitchFamily="2" charset="77"/>
                <a:ea typeface="Avenir Book" charset="0"/>
                <a:cs typeface="Avenir Book" charset="0"/>
              </a:rPr>
              <a:t>Environment</a:t>
            </a:r>
          </a:p>
        </p:txBody>
      </p:sp>
      <p:sp>
        <p:nvSpPr>
          <p:cNvPr id="12" name="object 4">
            <a:extLst>
              <a:ext uri="{FF2B5EF4-FFF2-40B4-BE49-F238E27FC236}">
                <a16:creationId xmlns:a16="http://schemas.microsoft.com/office/drawing/2014/main" id="{E63ED0DF-5A77-1743-97B9-30E83A5A3A7D}"/>
              </a:ext>
            </a:extLst>
          </p:cNvPr>
          <p:cNvSpPr txBox="1"/>
          <p:nvPr/>
        </p:nvSpPr>
        <p:spPr>
          <a:xfrm>
            <a:off x="678180" y="2731056"/>
            <a:ext cx="4122420" cy="3565335"/>
          </a:xfrm>
          <a:prstGeom prst="rect">
            <a:avLst/>
          </a:prstGeom>
        </p:spPr>
        <p:txBody>
          <a:bodyPr vert="horz" wrap="square" lIns="0" tIns="0" rIns="0" bIns="0" rtlCol="0">
            <a:spAutoFit/>
          </a:bodyPr>
          <a:lstStyle/>
          <a:p>
            <a:pPr marL="12700">
              <a:lnSpc>
                <a:spcPts val="3060"/>
              </a:lnSpc>
              <a:spcBef>
                <a:spcPts val="600"/>
              </a:spcBef>
              <a:spcAft>
                <a:spcPts val="600"/>
              </a:spcAft>
            </a:pPr>
            <a:r>
              <a:rPr lang="en-US" sz="2300" spc="-110" dirty="0">
                <a:solidFill>
                  <a:srgbClr val="443947"/>
                </a:solidFill>
                <a:latin typeface="Avenir Book" panose="02000503020000020003" pitchFamily="2" charset="0"/>
                <a:cs typeface="Verdana"/>
              </a:rPr>
              <a:t>Safeguarding school data with strong user authentication and strict access management is vital to a Zero Trust ecosystem. Schools need to accurately control who gets what access, to which data—and when—all the while protecting users from phishing attacks and credential theft. </a:t>
            </a:r>
          </a:p>
        </p:txBody>
      </p:sp>
      <p:pic>
        <p:nvPicPr>
          <p:cNvPr id="3" name="Picture 2">
            <a:extLst>
              <a:ext uri="{FF2B5EF4-FFF2-40B4-BE49-F238E27FC236}">
                <a16:creationId xmlns:a16="http://schemas.microsoft.com/office/drawing/2014/main" id="{D2F3A8F8-E719-3D4F-212F-B04771C0D6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029200" y="1922682"/>
            <a:ext cx="5029200" cy="4608176"/>
          </a:xfrm>
          <a:prstGeom prst="rect">
            <a:avLst/>
          </a:prstGeom>
        </p:spPr>
      </p:pic>
    </p:spTree>
    <p:extLst>
      <p:ext uri="{BB962C8B-B14F-4D97-AF65-F5344CB8AC3E}">
        <p14:creationId xmlns:p14="http://schemas.microsoft.com/office/powerpoint/2010/main" val="2159844227"/>
      </p:ext>
    </p:extLst>
  </p:cSld>
  <p:clrMapOvr>
    <a:masterClrMapping/>
  </p:clrMapOvr>
</p:sld>
</file>

<file path=ppt/theme/theme1.xml><?xml version="1.0" encoding="utf-8"?>
<a:theme xmlns:a="http://schemas.openxmlformats.org/drawingml/2006/main" name="Office Theme">
  <a:themeElements>
    <a:clrScheme name="Custom 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32635"/>
      </a:hlink>
      <a:folHlink>
        <a:srgbClr val="31233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K12BP-PPT-2017-tmplt" id="{0B46DD9D-E360-334C-981E-B3B63812E85C}" vid="{B4D3E995-C741-F04F-B33B-DA013F1605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B6D62F9E60B9C542B554EA1474D55E5A" ma:contentTypeVersion="2" ma:contentTypeDescription="Create a new document." ma:contentTypeScope="" ma:versionID="4e2c1b617d4b67b04ebc2c14347bfa5f">
  <xsd:schema xmlns:xsd="http://www.w3.org/2001/XMLSchema" xmlns:xs="http://www.w3.org/2001/XMLSchema" xmlns:p="http://schemas.microsoft.com/office/2006/metadata/properties" xmlns:ns2="b4490ca9-b412-4675-aeb0-d6006ce91bf1" targetNamespace="http://schemas.microsoft.com/office/2006/metadata/properties" ma:root="true" ma:fieldsID="96520bbd7117db7ba7befb672b138919" ns2:_="">
    <xsd:import namespace="b4490ca9-b412-4675-aeb0-d6006ce91bf1"/>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4490ca9-b412-4675-aeb0-d6006ce91b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250BC44-9959-4AE5-B164-E70FDBC8BEF6}">
  <ds:schemaRefs>
    <ds:schemaRef ds:uri="http://schemas.microsoft.com/sharepoint/v3/contenttype/forms"/>
  </ds:schemaRefs>
</ds:datastoreItem>
</file>

<file path=customXml/itemProps2.xml><?xml version="1.0" encoding="utf-8"?>
<ds:datastoreItem xmlns:ds="http://schemas.openxmlformats.org/officeDocument/2006/customXml" ds:itemID="{9AD6B456-90A4-4E63-8CDA-0EBADAF006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4490ca9-b412-4675-aeb0-d6006ce91b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0D0FF9E-F9EE-465B-BFB7-E65F716F6822}">
  <ds:schemaRefs>
    <ds:schemaRef ds:uri="http://purl.org/dc/elements/1.1/"/>
    <ds:schemaRef ds:uri="http://www.w3.org/XML/1998/namespace"/>
    <ds:schemaRef ds:uri="http://schemas.microsoft.com/office/2006/documentManagement/types"/>
    <ds:schemaRef ds:uri="http://purl.org/dc/terms/"/>
    <ds:schemaRef ds:uri="http://schemas.microsoft.com/office/2006/metadata/properties"/>
    <ds:schemaRef ds:uri="http://schemas.openxmlformats.org/package/2006/metadata/core-properties"/>
    <ds:schemaRef ds:uri="http://schemas.microsoft.com/office/infopath/2007/PartnerControls"/>
    <ds:schemaRef ds:uri="b4490ca9-b412-4675-aeb0-d6006ce91bf1"/>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3841</TotalTime>
  <Words>3353</Words>
  <Application>Microsoft Macintosh PowerPoint</Application>
  <PresentationFormat>Custom</PresentationFormat>
  <Paragraphs>300</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avenir</vt:lpstr>
      <vt:lpstr>Avenir Book</vt:lpstr>
      <vt:lpstr>Calibri</vt:lpstr>
      <vt:lpstr>droid serif</vt:lpstr>
      <vt:lpstr>Krona One</vt:lpstr>
      <vt:lpstr>Verdana</vt:lpstr>
      <vt:lpstr>Office Theme</vt:lpstr>
      <vt:lpstr>PowerPoint Presentation</vt:lpstr>
      <vt:lpstr>PowerPoint Presentation</vt:lpstr>
      <vt:lpstr>Security Threats to Prepare For</vt:lpstr>
      <vt:lpstr>Triple Threats</vt:lpstr>
      <vt:lpstr>A School-wide Effort</vt:lpstr>
      <vt:lpstr>Other Considerations</vt:lpstr>
      <vt:lpstr>To Avert, You Must First Understand</vt:lpstr>
      <vt:lpstr>Establishing a Zero Trust Ecosystem</vt:lpstr>
      <vt:lpstr>People Make (and Break) a Zero Trust Environment</vt:lpstr>
      <vt:lpstr>Follow the Leadership</vt:lpstr>
      <vt:lpstr>Practice Makes Perfect</vt:lpstr>
      <vt:lpstr>Regulations Overview</vt:lpstr>
      <vt:lpstr>Creating Safe Learning Environments</vt:lpstr>
      <vt:lpstr>Building a Cyber-Secure Culture</vt:lpstr>
      <vt:lpstr>Building a Cyber-Secure Culture</vt:lpstr>
      <vt:lpstr>Building a Cyber-Secure Culture</vt:lpstr>
      <vt:lpstr>Building a Cyber-Secure Culture</vt:lpstr>
      <vt:lpstr>Building a Cyber-Secure Culture</vt:lpstr>
      <vt:lpstr>In Fighting (Plat)Form</vt:lpstr>
      <vt:lpstr>Ten Data Security Steps Every School District Should Take</vt:lpstr>
      <vt:lpstr>Ten Data Security Steps Every School District Should Take</vt:lpstr>
      <vt:lpstr>Ten Data Security Steps Every School District Should Take</vt:lpstr>
      <vt:lpstr>Ten Data Security Steps Every School District Should Take</vt:lpstr>
      <vt:lpstr>Ten Data Security Steps Every School District Should Take</vt:lpstr>
      <vt:lpstr>Ten Data Security Steps Every School District Should Take</vt:lpstr>
      <vt:lpstr>Ten Data Security Steps Every School District Should Take</vt:lpstr>
      <vt:lpstr>Ten Data Security Steps Every School District Should Take</vt:lpstr>
      <vt:lpstr>Ten Data Security Steps Every School District Should Take</vt:lpstr>
      <vt:lpstr>Ten Data Security Steps Every School District Should Take</vt:lpstr>
      <vt:lpstr>Assaults and Protections for School and District Networks </vt:lpstr>
      <vt:lpstr>Does Your School Make the Grade?</vt:lpstr>
      <vt:lpstr>Security Questions for Online Service Providers</vt:lpstr>
      <vt:lpstr>Security Questions for  Online Service Providers</vt:lpstr>
      <vt:lpstr>Security Questions for  Online Service Providers</vt:lpstr>
      <vt:lpstr>Security Questions for  Online Service Providers</vt:lpstr>
      <vt:lpstr>Security Questions for  Online Service Providers</vt:lpstr>
      <vt:lpstr>Security Questions for Online Service Providers</vt:lpstr>
      <vt:lpstr>Security Questions for Online Service Providers</vt:lpstr>
      <vt:lpstr>Security Questions for Online Service Providers</vt:lpstr>
      <vt:lpstr>Security Questions for Online Service Providers</vt:lpstr>
      <vt:lpstr>For Peace of Mind, Prepare for the Worst </vt:lpstr>
      <vt:lpstr>For Peace of Mind…Prepare for the Worst </vt:lpstr>
      <vt:lpstr>Security Starts with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School-Board-Tech-Policy.indd</dc:title>
  <cp:lastModifiedBy>Renee Hedden</cp:lastModifiedBy>
  <cp:revision>159</cp:revision>
  <dcterms:created xsi:type="dcterms:W3CDTF">2014-06-05T12:47:39Z</dcterms:created>
  <dcterms:modified xsi:type="dcterms:W3CDTF">2023-06-23T16:30:10Z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2014-06-05T00:00:00Z</vt:filetime>
  </property>
  <property fmtid="{D5CDD505-2E9C-101B-9397-08002B2CF9AE}" pid="3" name="LastSaved">
    <vt:filetime>2014-06-05T00:00:00Z</vt:filetime>
  </property>
  <property fmtid="{D5CDD505-2E9C-101B-9397-08002B2CF9AE}" pid="4" name="ContentTypeId">
    <vt:lpwstr>0x010100B6D62F9E60B9C542B554EA1474D55E5A</vt:lpwstr>
  </property>
</Properties>
</file>