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6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2FB5D-74C0-444C-B23B-939B32FC6B87}" type="datetimeFigureOut">
              <a:rPr lang="en-US" smtClean="0"/>
              <a:t>6/24/14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693BB-BB09-C549-AACE-215905A9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65"/>
            <a:ext cx="10058400" cy="297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65"/>
            <a:ext cx="10058400" cy="2974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2574" y="1104863"/>
            <a:ext cx="6853250" cy="1991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8000" y="1932856"/>
            <a:ext cx="6502400" cy="2477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8180" y="7194248"/>
            <a:ext cx="2217420" cy="182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8668" y="7222004"/>
            <a:ext cx="1199515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hyperlink" Target="http://www.k12blueprint.com/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k12blueprint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k12blueprint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k12blueprint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k12blueprint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k12blueprint.co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k12blueprint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k12blueprint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k12blueprint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k12blueprint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k12blueprin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k12blueprint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k12blueprint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k12blueprint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k12blueprint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www.k12blueprint.co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www.k12blueprint.com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k12blueprint.com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k12blueprint.com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k12blueprint.com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ww.k12blueprint.com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www.k12blueprin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k12blueprint.com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://www.k12blueprint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www.k12blueprint.com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://www.k12blueprint.com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://www.k12blueprint.com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://www.k12blueprint.com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://www.k12blueprint.com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://www.k12blueprint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k12blueprint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k12blueprint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k12blueprint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k12blueprint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k12blueprint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k12bluepri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965"/>
            <a:ext cx="10058400" cy="6269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8180" y="332697"/>
            <a:ext cx="1423670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Thi</a:t>
            </a:r>
            <a:r>
              <a:rPr sz="900" dirty="0">
                <a:solidFill>
                  <a:srgbClr val="7D868C"/>
                </a:solidFill>
                <a:latin typeface="Verdana"/>
                <a:cs typeface="Verdana"/>
              </a:rPr>
              <a:t>s </a:t>
            </a: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resource </a:t>
            </a:r>
            <a:r>
              <a:rPr sz="900" spc="-10" dirty="0">
                <a:solidFill>
                  <a:srgbClr val="7D868C"/>
                </a:solidFill>
                <a:latin typeface="Verdana"/>
                <a:cs typeface="Verdana"/>
              </a:rPr>
              <a:t>sponsored</a:t>
            </a: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 b</a:t>
            </a:r>
            <a:r>
              <a:rPr sz="900" spc="-10" dirty="0">
                <a:solidFill>
                  <a:srgbClr val="7D868C"/>
                </a:solidFill>
                <a:latin typeface="Verdana"/>
                <a:cs typeface="Verdana"/>
              </a:rPr>
              <a:t>y</a:t>
            </a:r>
            <a:r>
              <a:rPr sz="900" dirty="0">
                <a:solidFill>
                  <a:srgbClr val="7D868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Intel </a:t>
            </a:r>
            <a:r>
              <a:rPr sz="900" spc="-10" dirty="0">
                <a:solidFill>
                  <a:srgbClr val="7D868C"/>
                </a:solidFill>
                <a:latin typeface="Verdana"/>
                <a:cs typeface="Verdana"/>
              </a:rPr>
              <a:t>Education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4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84639" y="3037629"/>
            <a:ext cx="6671309" cy="177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Financin</a:t>
            </a:r>
            <a:r>
              <a:rPr sz="4500" b="1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4500" b="1" spc="2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4500" b="1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45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Future</a:t>
            </a:r>
            <a:endParaRPr sz="4500">
              <a:latin typeface="Verdana"/>
              <a:cs typeface="Verdana"/>
            </a:endParaRPr>
          </a:p>
          <a:p>
            <a:pPr marL="838200" marR="829944" algn="ctr">
              <a:lnSpc>
                <a:spcPct val="100000"/>
              </a:lnSpc>
              <a:spcBef>
                <a:spcPts val="1540"/>
              </a:spcBef>
            </a:pP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 eLearnin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 Funding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Methodology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pc="-15" dirty="0"/>
              <a:t>Educationa</a:t>
            </a:r>
            <a:r>
              <a:rPr spc="-5" dirty="0"/>
              <a:t>l</a:t>
            </a:r>
            <a:r>
              <a:rPr spc="10" dirty="0"/>
              <a:t> </a:t>
            </a:r>
            <a:r>
              <a:rPr spc="-10" dirty="0"/>
              <a:t>service</a:t>
            </a:r>
            <a:r>
              <a:rPr dirty="0"/>
              <a:t> </a:t>
            </a:r>
            <a:r>
              <a:rPr spc="-10" dirty="0"/>
              <a:t>pr</a:t>
            </a:r>
            <a:r>
              <a:rPr spc="-35" dirty="0"/>
              <a:t>o</a:t>
            </a:r>
            <a:r>
              <a:rPr spc="-10" dirty="0"/>
              <a:t>viders</a:t>
            </a:r>
            <a:r>
              <a:rPr spc="-5" dirty="0"/>
              <a:t> </a:t>
            </a:r>
            <a:r>
              <a:rPr spc="-15" dirty="0"/>
              <a:t>natu</a:t>
            </a:r>
            <a:r>
              <a:rPr spc="-45" dirty="0"/>
              <a:t>r</a:t>
            </a:r>
            <a:r>
              <a:rPr dirty="0"/>
              <a:t>ally</a:t>
            </a:r>
            <a:r>
              <a:rPr spc="-5" dirty="0"/>
              <a:t> </a:t>
            </a:r>
            <a:r>
              <a:rPr spc="-10" dirty="0"/>
              <a:t>rely</a:t>
            </a:r>
            <a:r>
              <a:rPr spc="-5" dirty="0"/>
              <a:t> </a:t>
            </a:r>
            <a:r>
              <a:rPr spc="-15" dirty="0"/>
              <a:t>on</a:t>
            </a:r>
            <a:r>
              <a:rPr spc="-10" dirty="0"/>
              <a:t> eLearning funding for</a:t>
            </a:r>
            <a:r>
              <a:rPr spc="-5" dirty="0"/>
              <a:t> </a:t>
            </a:r>
            <a:r>
              <a:rPr spc="-15" dirty="0"/>
              <a:t>thei</a:t>
            </a:r>
            <a:r>
              <a:rPr spc="-10" dirty="0"/>
              <a:t>r</a:t>
            </a:r>
            <a:r>
              <a:rPr dirty="0"/>
              <a:t> </a:t>
            </a:r>
            <a:r>
              <a:rPr spc="-10" dirty="0"/>
              <a:t>core</a:t>
            </a:r>
            <a:r>
              <a:rPr dirty="0"/>
              <a:t> </a:t>
            </a:r>
            <a:r>
              <a:rPr spc="-15" dirty="0"/>
              <a:t>business</a:t>
            </a:r>
            <a:r>
              <a:rPr spc="-10" dirty="0"/>
              <a:t>.</a:t>
            </a:r>
            <a:r>
              <a:rPr dirty="0"/>
              <a:t> </a:t>
            </a:r>
            <a:r>
              <a:rPr spc="-15" dirty="0"/>
              <a:t>And</a:t>
            </a:r>
            <a:r>
              <a:rPr spc="-5" dirty="0"/>
              <a:t> </a:t>
            </a:r>
            <a:r>
              <a:rPr spc="-20" dirty="0"/>
              <a:t>b</a:t>
            </a:r>
            <a:r>
              <a:rPr spc="-15" dirty="0"/>
              <a:t>y</a:t>
            </a:r>
            <a:r>
              <a:rPr spc="-10" dirty="0"/>
              <a:t> </a:t>
            </a:r>
            <a:r>
              <a:rPr dirty="0">
                <a:latin typeface="Verdana"/>
                <a:cs typeface="Verdana"/>
              </a:rPr>
              <a:t>underwriting eLearning loans, </a:t>
            </a:r>
            <a:r>
              <a:rPr spc="-10" dirty="0">
                <a:latin typeface="Verdana"/>
                <a:cs typeface="Verdana"/>
              </a:rPr>
              <a:t>financial</a:t>
            </a:r>
            <a:r>
              <a:rPr dirty="0">
                <a:latin typeface="Verdana"/>
                <a:cs typeface="Verdana"/>
              </a:rPr>
              <a:t> services </a:t>
            </a:r>
            <a:r>
              <a:rPr dirty="0"/>
              <a:t>suppliers</a:t>
            </a:r>
            <a:r>
              <a:rPr spc="-5" dirty="0"/>
              <a:t> </a:t>
            </a:r>
            <a:r>
              <a:rPr spc="-15" dirty="0"/>
              <a:t>such</a:t>
            </a:r>
            <a:r>
              <a:rPr dirty="0"/>
              <a:t> </a:t>
            </a:r>
            <a:r>
              <a:rPr spc="-10" dirty="0"/>
              <a:t>as</a:t>
            </a:r>
            <a:r>
              <a:rPr spc="-5" dirty="0"/>
              <a:t> </a:t>
            </a:r>
            <a:r>
              <a:rPr spc="-20" dirty="0"/>
              <a:t>bank</a:t>
            </a:r>
            <a:r>
              <a:rPr spc="-10" dirty="0"/>
              <a:t>s</a:t>
            </a:r>
            <a:r>
              <a:rPr dirty="0"/>
              <a:t> </a:t>
            </a:r>
            <a:r>
              <a:rPr spc="-10" dirty="0"/>
              <a:t>or</a:t>
            </a:r>
            <a:r>
              <a:rPr dirty="0"/>
              <a:t> </a:t>
            </a:r>
            <a:r>
              <a:rPr spc="-10" dirty="0"/>
              <a:t>credit</a:t>
            </a:r>
            <a:r>
              <a:rPr dirty="0"/>
              <a:t> </a:t>
            </a:r>
            <a:r>
              <a:rPr spc="-10" dirty="0"/>
              <a:t>unions</a:t>
            </a:r>
            <a:r>
              <a:rPr spc="-5"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15" dirty="0"/>
              <a:t>increase thei</a:t>
            </a:r>
            <a:r>
              <a:rPr spc="-10" dirty="0"/>
              <a:t>r</a:t>
            </a:r>
            <a:r>
              <a:rPr dirty="0"/>
              <a:t> </a:t>
            </a:r>
            <a:r>
              <a:rPr spc="-15" dirty="0"/>
              <a:t>customer</a:t>
            </a:r>
            <a:r>
              <a:rPr dirty="0"/>
              <a:t> </a:t>
            </a:r>
            <a:r>
              <a:rPr spc="-20" dirty="0"/>
              <a:t>base</a:t>
            </a:r>
            <a:r>
              <a:rPr spc="-10" dirty="0"/>
              <a:t>,</a:t>
            </a:r>
            <a:r>
              <a:rPr dirty="0"/>
              <a:t> </a:t>
            </a:r>
            <a:r>
              <a:rPr spc="-10" dirty="0"/>
              <a:t>create</a:t>
            </a:r>
            <a:r>
              <a:rPr dirty="0"/>
              <a:t> </a:t>
            </a:r>
            <a:r>
              <a:rPr spc="-15" dirty="0"/>
              <a:t>more</a:t>
            </a:r>
            <a:r>
              <a:rPr spc="-5" dirty="0"/>
              <a:t> </a:t>
            </a:r>
            <a:r>
              <a:rPr spc="-10" dirty="0"/>
              <a:t>opportuni</a:t>
            </a:r>
            <a:r>
              <a:rPr spc="-35" dirty="0"/>
              <a:t>t</a:t>
            </a:r>
            <a:r>
              <a:rPr spc="-15" dirty="0"/>
              <a:t>y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sell </a:t>
            </a:r>
            <a:r>
              <a:rPr spc="-10" dirty="0"/>
              <a:t>future services,</a:t>
            </a:r>
            <a:r>
              <a:rPr dirty="0"/>
              <a:t> </a:t>
            </a:r>
            <a:r>
              <a:rPr spc="-15" dirty="0"/>
              <a:t>and</a:t>
            </a:r>
            <a:r>
              <a:rPr spc="-5" dirty="0"/>
              <a:t> </a:t>
            </a:r>
            <a:r>
              <a:rPr spc="-10" dirty="0"/>
              <a:t>help</a:t>
            </a:r>
            <a:r>
              <a:rPr spc="-5" dirty="0"/>
              <a:t> </a:t>
            </a:r>
            <a:r>
              <a:rPr spc="-20" dirty="0"/>
              <a:t>impr</a:t>
            </a:r>
            <a:r>
              <a:rPr spc="-35" dirty="0"/>
              <a:t>ov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5" dirty="0"/>
              <a:t>loca</a:t>
            </a:r>
            <a:r>
              <a:rPr dirty="0"/>
              <a:t>l</a:t>
            </a:r>
            <a:r>
              <a:rPr spc="5" dirty="0"/>
              <a:t> </a:t>
            </a:r>
            <a:r>
              <a:rPr spc="-15" dirty="0"/>
              <a:t>communi</a:t>
            </a:r>
            <a:r>
              <a:rPr spc="-25" dirty="0"/>
              <a:t>t</a:t>
            </a:r>
            <a:r>
              <a:rPr spc="-15" dirty="0"/>
              <a:t>y</a:t>
            </a:r>
            <a:r>
              <a:rPr spc="-70" dirty="0"/>
              <a:t>’</a:t>
            </a:r>
            <a:r>
              <a:rPr spc="-10" dirty="0"/>
              <a:t>s</a:t>
            </a:r>
            <a:r>
              <a:rPr spc="-15" dirty="0"/>
              <a:t> economic</a:t>
            </a:r>
            <a:r>
              <a:rPr spc="-10" dirty="0"/>
              <a:t> </a:t>
            </a:r>
            <a:r>
              <a:rPr spc="-15" dirty="0"/>
              <a:t>prospects</a:t>
            </a:r>
            <a:r>
              <a:rPr spc="-10" dirty="0"/>
              <a:t>,</a:t>
            </a:r>
            <a:r>
              <a:rPr dirty="0"/>
              <a:t> </a:t>
            </a:r>
            <a:r>
              <a:rPr spc="-5" dirty="0"/>
              <a:t>whic</a:t>
            </a:r>
            <a:r>
              <a:rPr dirty="0"/>
              <a:t>h </a:t>
            </a:r>
            <a:r>
              <a:rPr spc="-5" dirty="0"/>
              <a:t>will</a:t>
            </a:r>
            <a:r>
              <a:rPr dirty="0"/>
              <a:t>, </a:t>
            </a:r>
            <a:r>
              <a:rPr spc="-5" dirty="0"/>
              <a:t>i</a:t>
            </a:r>
            <a:r>
              <a:rPr dirty="0"/>
              <a:t>n </a:t>
            </a:r>
            <a:r>
              <a:rPr spc="-15" dirty="0"/>
              <a:t>turn</a:t>
            </a:r>
            <a:r>
              <a:rPr spc="-10" dirty="0"/>
              <a:t>,</a:t>
            </a:r>
            <a:r>
              <a:rPr dirty="0"/>
              <a:t> </a:t>
            </a:r>
            <a:r>
              <a:rPr spc="-10" dirty="0"/>
              <a:t>fuel</a:t>
            </a:r>
            <a:r>
              <a:rPr spc="-5" dirty="0"/>
              <a:t> </a:t>
            </a:r>
            <a:r>
              <a:rPr dirty="0"/>
              <a:t>additional </a:t>
            </a:r>
            <a:r>
              <a:rPr spc="-10" dirty="0"/>
              <a:t>future </a:t>
            </a:r>
            <a:r>
              <a:rPr spc="-20" dirty="0"/>
              <a:t>growt</a:t>
            </a:r>
            <a:r>
              <a:rPr spc="-15" dirty="0"/>
              <a:t>h</a:t>
            </a:r>
            <a:r>
              <a:rPr dirty="0"/>
              <a:t> </a:t>
            </a:r>
            <a:r>
              <a:rPr spc="-10" dirty="0"/>
              <a:t>for</a:t>
            </a:r>
            <a:r>
              <a:rPr spc="-5" dirty="0"/>
              <a:t> </a:t>
            </a:r>
            <a:r>
              <a:rPr spc="-15" dirty="0"/>
              <a:t>thei</a:t>
            </a:r>
            <a:r>
              <a:rPr spc="-10" dirty="0"/>
              <a:t>r</a:t>
            </a:r>
            <a:r>
              <a:rPr dirty="0"/>
              <a:t> </a:t>
            </a:r>
            <a:r>
              <a:rPr spc="-10" dirty="0"/>
              <a:t>businesses.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2910">
              <a:lnSpc>
                <a:spcPct val="100000"/>
              </a:lnSpc>
            </a:pPr>
            <a:r>
              <a:rPr spc="-5" dirty="0"/>
              <a:t>Fuelin</a:t>
            </a:r>
            <a:r>
              <a:rPr dirty="0"/>
              <a:t>g</a:t>
            </a:r>
            <a:r>
              <a:rPr spc="10" dirty="0"/>
              <a:t> </a:t>
            </a:r>
            <a:r>
              <a:rPr spc="-5" dirty="0"/>
              <a:t>Growth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ct val="100000"/>
              </a:lnSpc>
            </a:pPr>
            <a:r>
              <a:rPr spc="-5" dirty="0"/>
              <a:t>En</a:t>
            </a:r>
            <a:r>
              <a:rPr dirty="0"/>
              <a:t>d</a:t>
            </a:r>
            <a:r>
              <a:rPr spc="-5" dirty="0"/>
              <a:t> </a:t>
            </a:r>
            <a:r>
              <a:rPr dirty="0"/>
              <a:t>Users</a:t>
            </a:r>
          </a:p>
          <a:p>
            <a:pPr marL="5715" algn="ctr">
              <a:lnSpc>
                <a:spcPct val="100000"/>
              </a:lnSpc>
              <a:spcBef>
                <a:spcPts val="260"/>
              </a:spcBef>
            </a:pPr>
            <a:r>
              <a:rPr sz="2500" dirty="0"/>
              <a:t>Parents,</a:t>
            </a:r>
            <a:r>
              <a:rPr sz="2500" spc="-5" dirty="0"/>
              <a:t> Students</a:t>
            </a:r>
            <a:r>
              <a:rPr sz="2500" dirty="0"/>
              <a:t>,</a:t>
            </a:r>
            <a:r>
              <a:rPr sz="2500" spc="10" dirty="0"/>
              <a:t> </a:t>
            </a:r>
            <a:r>
              <a:rPr sz="2500" dirty="0"/>
              <a:t>and</a:t>
            </a:r>
            <a:r>
              <a:rPr sz="2500" spc="-5" dirty="0"/>
              <a:t> </a:t>
            </a:r>
            <a:r>
              <a:rPr sz="2500" dirty="0"/>
              <a:t>Teachers</a:t>
            </a:r>
            <a:endParaRPr sz="25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329045" cy="184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End-users gain a 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arie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 of personal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from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eLearning. Students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gain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access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personali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z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ed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technology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learning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tools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experience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increased engagement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authentic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learning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experiences, 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increase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preparednes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chances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 success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knowledge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econo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2955">
              <a:lnSpc>
                <a:spcPct val="100000"/>
              </a:lnSpc>
            </a:pPr>
            <a:r>
              <a:rPr dirty="0"/>
              <a:t>Beginning</a:t>
            </a:r>
            <a:r>
              <a:rPr spc="-20" dirty="0"/>
              <a:t> </a:t>
            </a:r>
            <a:r>
              <a:rPr spc="-5" dirty="0"/>
              <a:t>wit</a:t>
            </a:r>
            <a:r>
              <a:rPr dirty="0"/>
              <a:t>h</a:t>
            </a:r>
            <a:r>
              <a:rPr spc="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spc="-5" dirty="0"/>
              <a:t>End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408420" cy="311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9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eachers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able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spend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time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administ</a:t>
            </a:r>
            <a:r>
              <a:rPr sz="1800" spc="-6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ati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task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time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exploring resources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tool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that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stimulate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effecti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eness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teaching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also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learn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technologie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skills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ansfe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able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persona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career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growth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addition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helping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children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succeed,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initiati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ves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enable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home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use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PCs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facilitate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parents’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first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exposure to technology as well, enabling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learn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skills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offer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persona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enrichment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economic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opportuni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0485">
              <a:lnSpc>
                <a:spcPct val="100000"/>
              </a:lnSpc>
            </a:pPr>
            <a:r>
              <a:rPr dirty="0"/>
              <a:t>Teaching</a:t>
            </a:r>
            <a:r>
              <a:rPr spc="-20" dirty="0"/>
              <a:t> </a:t>
            </a:r>
            <a:r>
              <a:rPr spc="-5" dirty="0"/>
              <a:t>Learning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11591" y="1104863"/>
            <a:ext cx="264160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72845" algn="l"/>
              </a:tabLst>
            </a:pP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Now	What?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198235" cy="311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Once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ou h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identified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potential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beneficiaries,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realistically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assess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abili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contribute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their interes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contributing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initiati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e.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 gene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al,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ernments’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abili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contribute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quite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modest,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x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ception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bein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ants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often 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ailable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special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inter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entions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such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reading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assessments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support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disable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d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4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  <a:p>
            <a:pPr marL="12700" marR="275590">
              <a:lnSpc>
                <a:spcPct val="115799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extent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initiati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shown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address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these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focus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areas,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fede</a:t>
            </a:r>
            <a:r>
              <a:rPr sz="1800" spc="-6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state g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ernments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potentia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source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ct val="100000"/>
              </a:lnSpc>
            </a:pPr>
            <a:r>
              <a:rPr spc="-5" dirty="0"/>
              <a:t>Asses</a:t>
            </a:r>
            <a:r>
              <a:rPr dirty="0"/>
              <a:t>s</a:t>
            </a:r>
            <a:r>
              <a:rPr spc="5" dirty="0"/>
              <a:t> </a:t>
            </a:r>
            <a:r>
              <a:rPr spc="-25" dirty="0"/>
              <a:t>Ability</a:t>
            </a:r>
            <a:r>
              <a:rPr spc="15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spc="-20" dirty="0"/>
              <a:t>Interest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434455" cy="215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PC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suppliers,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sometimes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conjunction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local lendin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companies,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often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willin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help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offset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purchas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costs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via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PC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leasing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am.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also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persuade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able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pricin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eLearning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initiati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ve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result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families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gainin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PC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skills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lead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recurring re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enue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streams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suppliers.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32710" y="1104863"/>
            <a:ext cx="442404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63320" algn="l"/>
                <a:tab pos="2613025" algn="l"/>
                <a:tab pos="3321050" algn="l"/>
              </a:tabLst>
            </a:pP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New	Lease	on	Life?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pc="-15" dirty="0"/>
              <a:t>End-users</a:t>
            </a:r>
            <a:r>
              <a:rPr spc="-10" dirty="0"/>
              <a:t>,</a:t>
            </a:r>
            <a:r>
              <a:rPr spc="10" dirty="0"/>
              <a:t> </a:t>
            </a:r>
            <a:r>
              <a:rPr spc="-10" dirty="0"/>
              <a:t>regardless of</a:t>
            </a:r>
            <a:r>
              <a:rPr dirty="0"/>
              <a:t> </a:t>
            </a:r>
            <a:r>
              <a:rPr spc="-20" dirty="0"/>
              <a:t>incom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b</a:t>
            </a:r>
            <a:r>
              <a:rPr spc="-50" dirty="0"/>
              <a:t>r</a:t>
            </a:r>
            <a:r>
              <a:rPr spc="-10" dirty="0"/>
              <a:t>ac</a:t>
            </a:r>
            <a:r>
              <a:rPr spc="-35" dirty="0"/>
              <a:t>k</a:t>
            </a:r>
            <a:r>
              <a:rPr spc="-10" dirty="0"/>
              <a:t>et,</a:t>
            </a:r>
            <a:r>
              <a:rPr spc="-5" dirty="0"/>
              <a:t> </a:t>
            </a:r>
            <a:r>
              <a:rPr dirty="0"/>
              <a:t>should </a:t>
            </a:r>
            <a:r>
              <a:rPr spc="-10" dirty="0"/>
              <a:t>contribute</a:t>
            </a:r>
            <a:r>
              <a:rPr dirty="0"/>
              <a:t> </a:t>
            </a:r>
            <a:r>
              <a:rPr spc="-5" dirty="0"/>
              <a:t>i</a:t>
            </a:r>
            <a:r>
              <a:rPr dirty="0"/>
              <a:t>n </a:t>
            </a:r>
            <a:r>
              <a:rPr spc="-15" dirty="0"/>
              <a:t>some</a:t>
            </a:r>
            <a:r>
              <a:rPr dirty="0"/>
              <a:t> </a:t>
            </a:r>
            <a:r>
              <a:rPr spc="-25" dirty="0"/>
              <a:t>w</a:t>
            </a:r>
            <a:r>
              <a:rPr spc="-30" dirty="0"/>
              <a:t>a</a:t>
            </a:r>
            <a:r>
              <a:rPr spc="-15" dirty="0"/>
              <a:t>y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0" dirty="0"/>
              <a:t>eLearning </a:t>
            </a:r>
            <a:r>
              <a:rPr spc="-5" dirty="0"/>
              <a:t>initiati</a:t>
            </a:r>
            <a:r>
              <a:rPr spc="-20" dirty="0"/>
              <a:t>v</a:t>
            </a:r>
            <a:r>
              <a:rPr spc="-10" dirty="0"/>
              <a:t>es</a:t>
            </a:r>
            <a:r>
              <a:rPr spc="-5" dirty="0"/>
              <a:t> </a:t>
            </a:r>
            <a:r>
              <a:rPr spc="-20" dirty="0"/>
              <a:t>because</a:t>
            </a:r>
            <a:r>
              <a:rPr spc="-15" dirty="0"/>
              <a:t> they</a:t>
            </a:r>
            <a:r>
              <a:rPr dirty="0"/>
              <a:t> </a:t>
            </a:r>
            <a:r>
              <a:rPr spc="-15" dirty="0"/>
              <a:t>h</a:t>
            </a:r>
            <a:r>
              <a:rPr spc="-35" dirty="0"/>
              <a:t>av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most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gain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and</a:t>
            </a:r>
            <a:r>
              <a:rPr spc="-5" dirty="0"/>
              <a:t> </a:t>
            </a:r>
            <a:r>
              <a:rPr spc="-20" dirty="0"/>
              <a:t>becaus</a:t>
            </a:r>
            <a:r>
              <a:rPr spc="-15" dirty="0"/>
              <a:t>e</a:t>
            </a:r>
            <a:r>
              <a:rPr dirty="0"/>
              <a:t> contributing </a:t>
            </a:r>
            <a:r>
              <a:rPr spc="-5" dirty="0"/>
              <a:t>wil</a:t>
            </a:r>
            <a:r>
              <a:rPr dirty="0"/>
              <a:t>l </a:t>
            </a:r>
            <a:r>
              <a:rPr spc="-15" dirty="0"/>
              <a:t>increase</a:t>
            </a:r>
            <a:r>
              <a:rPr spc="10" dirty="0"/>
              <a:t> </a:t>
            </a:r>
            <a:r>
              <a:rPr spc="-15" dirty="0"/>
              <a:t>communi</a:t>
            </a:r>
            <a:r>
              <a:rPr spc="-20" dirty="0"/>
              <a:t>t</a:t>
            </a:r>
            <a:r>
              <a:rPr spc="-15" dirty="0"/>
              <a:t>y</a:t>
            </a:r>
            <a:r>
              <a:rPr dirty="0"/>
              <a:t> </a:t>
            </a:r>
            <a:r>
              <a:rPr spc="-15" dirty="0"/>
              <a:t>pride</a:t>
            </a:r>
            <a:r>
              <a:rPr dirty="0"/>
              <a:t> </a:t>
            </a:r>
            <a:r>
              <a:rPr spc="-5" dirty="0"/>
              <a:t>i</a:t>
            </a:r>
            <a:r>
              <a:rPr dirty="0"/>
              <a:t>n </a:t>
            </a:r>
            <a:r>
              <a:rPr spc="-15" dirty="0"/>
              <a:t>and</a:t>
            </a:r>
            <a:r>
              <a:rPr spc="-5" dirty="0"/>
              <a:t> </a:t>
            </a:r>
            <a:r>
              <a:rPr spc="-15" dirty="0"/>
              <a:t>commitment</a:t>
            </a:r>
            <a:r>
              <a:rPr dirty="0"/>
              <a:t> </a:t>
            </a:r>
            <a:r>
              <a:rPr spc="-15" dirty="0"/>
              <a:t>to </a:t>
            </a:r>
            <a:r>
              <a:rPr spc="-10" dirty="0"/>
              <a:t>eLearning </a:t>
            </a:r>
            <a:r>
              <a:rPr spc="-15" dirty="0"/>
              <a:t>prog</a:t>
            </a:r>
            <a:r>
              <a:rPr spc="-45" dirty="0"/>
              <a:t>r</a:t>
            </a:r>
            <a:r>
              <a:rPr spc="-15" dirty="0"/>
              <a:t>ams.</a:t>
            </a:r>
            <a:r>
              <a:rPr spc="-5" dirty="0"/>
              <a:t> </a:t>
            </a:r>
            <a:r>
              <a:rPr spc="-10" dirty="0"/>
              <a:t>In</a:t>
            </a:r>
            <a:r>
              <a:rPr dirty="0"/>
              <a:t> </a:t>
            </a:r>
            <a:r>
              <a:rPr spc="-5" dirty="0"/>
              <a:t>thi</a:t>
            </a:r>
            <a:r>
              <a:rPr dirty="0"/>
              <a:t>s </a:t>
            </a:r>
            <a:r>
              <a:rPr spc="-20" dirty="0"/>
              <a:t>phase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try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determine</a:t>
            </a:r>
            <a:r>
              <a:rPr spc="-15" dirty="0"/>
              <a:t> </a:t>
            </a:r>
            <a:r>
              <a:rPr dirty="0">
                <a:latin typeface="Verdana"/>
                <a:cs typeface="Verdana"/>
              </a:rPr>
              <a:t>what might be a reasonable </a:t>
            </a:r>
            <a:r>
              <a:rPr spc="-10" dirty="0">
                <a:latin typeface="Verdana"/>
                <a:cs typeface="Verdana"/>
              </a:rPr>
              <a:t>financial</a:t>
            </a:r>
            <a:r>
              <a:rPr dirty="0">
                <a:latin typeface="Verdana"/>
                <a:cs typeface="Verdana"/>
              </a:rPr>
              <a:t> contribution</a:t>
            </a:r>
          </a:p>
          <a:p>
            <a:pPr marL="12700" marR="737235">
              <a:lnSpc>
                <a:spcPct val="115700"/>
              </a:lnSpc>
            </a:pPr>
            <a:r>
              <a:rPr spc="-10" dirty="0"/>
              <a:t>for</a:t>
            </a:r>
            <a:r>
              <a:rPr spc="-5" dirty="0"/>
              <a:t> </a:t>
            </a:r>
            <a:r>
              <a:rPr spc="-15" dirty="0"/>
              <a:t>those</a:t>
            </a:r>
            <a:r>
              <a:rPr dirty="0"/>
              <a:t> </a:t>
            </a:r>
            <a:r>
              <a:rPr spc="-5" dirty="0"/>
              <a:t>i</a:t>
            </a:r>
            <a:r>
              <a:rPr dirty="0"/>
              <a:t>n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median</a:t>
            </a:r>
            <a:r>
              <a:rPr spc="-5" dirty="0"/>
              <a:t> </a:t>
            </a:r>
            <a:r>
              <a:rPr spc="-20" dirty="0"/>
              <a:t>incom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b</a:t>
            </a:r>
            <a:r>
              <a:rPr spc="-55" dirty="0"/>
              <a:t>r</a:t>
            </a:r>
            <a:r>
              <a:rPr spc="-10" dirty="0"/>
              <a:t>ac</a:t>
            </a:r>
            <a:r>
              <a:rPr spc="-35" dirty="0"/>
              <a:t>k</a:t>
            </a:r>
            <a:r>
              <a:rPr spc="-10" dirty="0"/>
              <a:t>et</a:t>
            </a:r>
            <a:r>
              <a:rPr spc="-5" dirty="0"/>
              <a:t> </a:t>
            </a:r>
            <a:r>
              <a:rPr spc="-15" dirty="0"/>
              <a:t>and</a:t>
            </a:r>
            <a:r>
              <a:rPr spc="-5" dirty="0"/>
              <a:t> </a:t>
            </a:r>
            <a:r>
              <a:rPr spc="-20" dirty="0"/>
              <a:t>what</a:t>
            </a:r>
            <a:r>
              <a:rPr spc="-15" dirty="0"/>
              <a:t> percentage</a:t>
            </a:r>
            <a:r>
              <a:rPr dirty="0"/>
              <a:t> </a:t>
            </a:r>
            <a:r>
              <a:rPr spc="-10" dirty="0"/>
              <a:t>of</a:t>
            </a:r>
            <a:r>
              <a:rPr dirty="0"/>
              <a:t> </a:t>
            </a:r>
            <a:r>
              <a:rPr spc="-10" dirty="0"/>
              <a:t>users</a:t>
            </a:r>
            <a:r>
              <a:rPr spc="-5" dirty="0"/>
              <a:t> </a:t>
            </a:r>
            <a:r>
              <a:rPr spc="-15" dirty="0"/>
              <a:t>might</a:t>
            </a:r>
            <a:r>
              <a:rPr spc="-5" dirty="0"/>
              <a:t> </a:t>
            </a:r>
            <a:r>
              <a:rPr spc="-10" dirty="0"/>
              <a:t>quali</a:t>
            </a:r>
            <a:r>
              <a:rPr spc="-30" dirty="0"/>
              <a:t>f</a:t>
            </a:r>
            <a:r>
              <a:rPr spc="-15" dirty="0"/>
              <a:t>y</a:t>
            </a:r>
            <a:r>
              <a:rPr dirty="0"/>
              <a:t> </a:t>
            </a:r>
            <a:r>
              <a:rPr spc="-10" dirty="0"/>
              <a:t>for</a:t>
            </a:r>
            <a:r>
              <a:rPr spc="-5" dirty="0"/>
              <a:t> </a:t>
            </a:r>
            <a:r>
              <a:rPr spc="-10" dirty="0"/>
              <a:t>assistance.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0750">
              <a:lnSpc>
                <a:spcPct val="100000"/>
              </a:lnSpc>
            </a:pPr>
            <a:r>
              <a:rPr spc="-20" dirty="0"/>
              <a:t>Contributing</a:t>
            </a:r>
            <a:r>
              <a:rPr spc="-25" dirty="0"/>
              <a:t> </a:t>
            </a:r>
            <a:r>
              <a:rPr spc="-20" dirty="0"/>
              <a:t>to</a:t>
            </a:r>
            <a:r>
              <a:rPr dirty="0"/>
              <a:t> </a:t>
            </a:r>
            <a:r>
              <a:rPr spc="-25" dirty="0"/>
              <a:t>Equity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195695" cy="152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 our experience,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most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successful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funding models are built on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beneficiary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contributions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base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median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income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opposed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least common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denominato</a:t>
            </a:r>
            <a:r>
              <a:rPr sz="1800" spc="-27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sliding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scale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those needing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subsidies.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8130">
              <a:lnSpc>
                <a:spcPct val="100000"/>
              </a:lnSpc>
            </a:pPr>
            <a:r>
              <a:rPr spc="-5" dirty="0"/>
              <a:t>Fundin</a:t>
            </a:r>
            <a:r>
              <a:rPr dirty="0"/>
              <a:t>g</a:t>
            </a:r>
            <a:r>
              <a:rPr spc="5" dirty="0"/>
              <a:t> </a:t>
            </a:r>
            <a:r>
              <a:rPr spc="-5" dirty="0"/>
              <a:t>Success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426835" cy="279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sure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our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model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sustainable: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don</a:t>
            </a:r>
            <a:r>
              <a:rPr sz="1800" spc="25" dirty="0">
                <a:solidFill>
                  <a:srgbClr val="443947"/>
                </a:solidFill>
                <a:latin typeface="Verdana"/>
                <a:cs typeface="Verdana"/>
              </a:rPr>
              <a:t>’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count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one-time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such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limite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ants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donations, 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don</a:t>
            </a:r>
            <a:r>
              <a:rPr sz="1800" spc="25" dirty="0">
                <a:solidFill>
                  <a:srgbClr val="443947"/>
                </a:solidFill>
                <a:latin typeface="Verdana"/>
                <a:cs typeface="Verdana"/>
              </a:rPr>
              <a:t>’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assume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constant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family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income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If an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initiati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fails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becaus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ant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runs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out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 an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economic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downtur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affects family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income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more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difficult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to build participation for future prog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ams. Instead, look for a flexible combination of funding sources in which one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beneficiary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group can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fill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in for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another 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conditions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change.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4255">
              <a:lnSpc>
                <a:spcPct val="100000"/>
              </a:lnSpc>
            </a:pPr>
            <a:r>
              <a:rPr spc="-5" dirty="0"/>
              <a:t>Ensur</a:t>
            </a:r>
            <a:r>
              <a:rPr dirty="0"/>
              <a:t>e</a:t>
            </a:r>
            <a:r>
              <a:rPr spc="-5" dirty="0"/>
              <a:t> </a:t>
            </a:r>
            <a:r>
              <a:rPr spc="-25" dirty="0"/>
              <a:t>Sustainability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8445">
              <a:lnSpc>
                <a:spcPts val="3754"/>
              </a:lnSpc>
            </a:pPr>
            <a:r>
              <a:rPr spc="-25" dirty="0"/>
              <a:t>Time</a:t>
            </a:r>
            <a:r>
              <a:rPr spc="-10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spc="-30" dirty="0"/>
              <a:t>Money…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76400" y="1928791"/>
            <a:ext cx="6675120" cy="1816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0200">
              <a:lnSpc>
                <a:spcPct val="115700"/>
              </a:lnSpc>
            </a:pP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…An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technolog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fact,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locatin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fuel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1:1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initiati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es,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classroom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15799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notebook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challenging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that ma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education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technology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simply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don</a:t>
            </a:r>
            <a:r>
              <a:rPr sz="1800" spc="25" dirty="0">
                <a:solidFill>
                  <a:srgbClr val="443947"/>
                </a:solidFill>
                <a:latin typeface="Verdana"/>
                <a:cs typeface="Verdana"/>
              </a:rPr>
              <a:t>’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get 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ground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Funding,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howe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27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crucial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 gal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anizing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support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foundational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9965" rIns="0" bIns="0" rtlCol="0">
            <a:spAutoFit/>
          </a:bodyPr>
          <a:lstStyle/>
          <a:p>
            <a:pPr marL="2177415">
              <a:lnSpc>
                <a:spcPts val="5275"/>
              </a:lnSpc>
            </a:pPr>
            <a:r>
              <a:rPr sz="4500" dirty="0"/>
              <a:t>Phase</a:t>
            </a:r>
            <a:r>
              <a:rPr sz="4500" spc="-10" dirty="0"/>
              <a:t> </a:t>
            </a:r>
            <a:r>
              <a:rPr sz="4500" spc="-35" dirty="0"/>
              <a:t>2</a:t>
            </a:r>
            <a:endParaRPr sz="45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76374" y="3077686"/>
            <a:ext cx="4937760" cy="89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3405" marR="5080" indent="-561340">
              <a:lnSpc>
                <a:spcPct val="100000"/>
              </a:lnSpc>
            </a:pP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Maximize</a:t>
            </a:r>
            <a:r>
              <a:rPr sz="32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Al</a:t>
            </a:r>
            <a:r>
              <a:rPr sz="3200" b="1" spc="-15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Possible</a:t>
            </a:r>
            <a:r>
              <a:rPr sz="3200" b="1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Fundin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Sources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355715" cy="215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Once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ou’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identified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potential sources of funding,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think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about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how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 sources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combined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meet eLearning needs. Each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beneficiary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m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 be more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willin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contribute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whe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shown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other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parties 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also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willin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est.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Ther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ma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tactica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ys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whic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schools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maximi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z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possibl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sources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 funding…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3190">
              <a:lnSpc>
                <a:spcPct val="100000"/>
              </a:lnSpc>
            </a:pPr>
            <a:r>
              <a:rPr spc="-25" dirty="0"/>
              <a:t>Maximize</a:t>
            </a:r>
            <a:r>
              <a:rPr spc="-10" dirty="0"/>
              <a:t> </a:t>
            </a:r>
            <a:r>
              <a:rPr spc="-5" dirty="0"/>
              <a:t>Sources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8477" y="1600163"/>
            <a:ext cx="4846320" cy="919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8955" marR="5080" indent="-516890">
              <a:lnSpc>
                <a:spcPct val="100000"/>
              </a:lnSpc>
            </a:pP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Combining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Education Fundin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Sources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1932856"/>
            <a:ext cx="7274559" cy="3918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130">
              <a:lnSpc>
                <a:spcPct val="115700"/>
              </a:lnSpc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Instead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tapping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only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int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gene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education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ope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ating funds 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technolog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think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about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whethe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notebooks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teachers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could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pai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d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salary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budgets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treasury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funds, or 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combination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both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Victoria,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ust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alia,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ernment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supplies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subsidy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$1,200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notebooks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par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teachers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’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compensation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package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enabling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salary 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compensation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help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offset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technology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costs.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15700"/>
              </a:lnSpc>
              <a:spcBef>
                <a:spcPts val="1350"/>
              </a:spcBef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Furthermore, teachers ma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a salary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sacrifice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of $5.40–$8.40 per p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 period to help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finance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the technolog</a:t>
            </a:r>
            <a:r>
              <a:rPr sz="1800" spc="-18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. Ultimately there is a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z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ero sum loss to the teache</a:t>
            </a:r>
            <a:r>
              <a:rPr sz="1800" spc="-26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, as their salary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sacrifice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is tax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deductible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meaning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state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fede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treasurie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help underwrite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par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costs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well.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0">
              <a:lnSpc>
                <a:spcPct val="100000"/>
              </a:lnSpc>
            </a:pPr>
            <a:r>
              <a:rPr spc="-30" dirty="0"/>
              <a:t>Ge</a:t>
            </a:r>
            <a:r>
              <a:rPr spc="-15" dirty="0"/>
              <a:t>t</a:t>
            </a:r>
            <a:r>
              <a:rPr dirty="0"/>
              <a:t> </a:t>
            </a:r>
            <a:r>
              <a:rPr spc="-20" dirty="0"/>
              <a:t>Creative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0279" y="1600163"/>
            <a:ext cx="3324860" cy="919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marR="5080" indent="-193040">
              <a:lnSpc>
                <a:spcPct val="100000"/>
              </a:lnSpc>
            </a:pP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Public/Private Partnerships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1932856"/>
            <a:ext cx="7246620" cy="2477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14984">
              <a:lnSpc>
                <a:spcPct val="115700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Banks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sometimes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interes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supporting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teacher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paren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purchas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customer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acquisition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mechanism.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example,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airfax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Count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Public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Schools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Virginia wor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ed with the Apple 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ede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 Credit Union to create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15700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 special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loan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whic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customers,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staf</a:t>
            </a:r>
            <a:r>
              <a:rPr sz="1800" spc="-135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parents could open a checking account (with a $5 minimum balance) and apply for a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z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ero-interest, 24-month loan for a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PC.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7475">
              <a:lnSpc>
                <a:spcPct val="100000"/>
              </a:lnSpc>
            </a:pPr>
            <a:r>
              <a:rPr spc="-25" dirty="0"/>
              <a:t>Tap</a:t>
            </a:r>
            <a:r>
              <a:rPr spc="-5" dirty="0"/>
              <a:t> </a:t>
            </a:r>
            <a:r>
              <a:rPr spc="-20" dirty="0"/>
              <a:t>into</a:t>
            </a:r>
            <a:r>
              <a:rPr spc="-5" dirty="0"/>
              <a:t> </a:t>
            </a:r>
            <a:r>
              <a:rPr dirty="0"/>
              <a:t>Interests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300" rIns="0" bIns="0" rtlCol="0">
            <a:spAutoFit/>
          </a:bodyPr>
          <a:lstStyle/>
          <a:p>
            <a:pPr marL="1325880">
              <a:lnSpc>
                <a:spcPct val="100000"/>
              </a:lnSpc>
            </a:pPr>
            <a:r>
              <a:rPr spc="-5" dirty="0"/>
              <a:t>Formin</a:t>
            </a:r>
            <a:r>
              <a:rPr dirty="0"/>
              <a:t>g</a:t>
            </a:r>
            <a:r>
              <a:rPr spc="10" dirty="0"/>
              <a:t> </a:t>
            </a:r>
            <a:r>
              <a:rPr spc="-20" dirty="0"/>
              <a:t>Consortia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1932856"/>
            <a:ext cx="7349490" cy="184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7034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Ideall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could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consolidate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fede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 state-le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PC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purchasing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powe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negotiate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lo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w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pricing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.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absence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state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fede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initiati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es,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schools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form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consortia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negotiate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PC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purchases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Such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consortium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en ser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as a coope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e, pooling funds to support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qualified,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needs-based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assistance.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8220" y="1104863"/>
            <a:ext cx="729488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76525" algn="l"/>
                <a:tab pos="4849495" algn="l"/>
              </a:tabLst>
            </a:pP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Supporting	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Qualified	Assistance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2469" y="1600163"/>
            <a:ext cx="6038215" cy="919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6559" marR="5080" indent="-404495">
              <a:lnSpc>
                <a:spcPct val="100000"/>
              </a:lnSpc>
            </a:pP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Philanthropy</a:t>
            </a:r>
            <a:r>
              <a:rPr sz="32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 Ai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d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from </a:t>
            </a:r>
            <a:r>
              <a:rPr sz="3200" b="1" spc="-30" dirty="0">
                <a:solidFill>
                  <a:srgbClr val="443947"/>
                </a:solidFill>
                <a:latin typeface="Verdana"/>
                <a:cs typeface="Verdana"/>
              </a:rPr>
              <a:t>Developmen</a:t>
            </a:r>
            <a:r>
              <a:rPr sz="3200" b="1" spc="-1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Agencies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2542456"/>
            <a:ext cx="7298690" cy="152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Countries such as R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anda h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benefited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from philanthropic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elopment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aid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help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underwrite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costs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1:1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eLearning initiati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es. 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or countries that are not li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ely to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benefit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from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elopment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agency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aid,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philanthropi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 contributions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ailable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particula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school.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3040" marR="5080" indent="-66675">
              <a:lnSpc>
                <a:spcPct val="100000"/>
              </a:lnSpc>
            </a:pPr>
            <a:r>
              <a:rPr dirty="0"/>
              <a:t>Philanthropic</a:t>
            </a:r>
            <a:r>
              <a:rPr spc="-10" dirty="0"/>
              <a:t> </a:t>
            </a:r>
            <a:r>
              <a:rPr dirty="0"/>
              <a:t>and </a:t>
            </a:r>
            <a:r>
              <a:rPr spc="-30" dirty="0"/>
              <a:t>Developmen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5" dirty="0"/>
              <a:t>Aid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080">
              <a:lnSpc>
                <a:spcPts val="3754"/>
              </a:lnSpc>
            </a:pPr>
            <a:r>
              <a:rPr spc="-25" dirty="0"/>
              <a:t>Make</a:t>
            </a:r>
            <a:r>
              <a:rPr spc="-5" dirty="0"/>
              <a:t> </a:t>
            </a:r>
            <a:r>
              <a:rPr spc="-20" dirty="0"/>
              <a:t>It</a:t>
            </a:r>
            <a:r>
              <a:rPr dirty="0"/>
              <a:t> </a:t>
            </a:r>
            <a:r>
              <a:rPr spc="-5" dirty="0"/>
              <a:t>Donor-Friendly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12900" y="1928791"/>
            <a:ext cx="6727825" cy="213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Firstl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should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structured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all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chance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opt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int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regardless 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income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ac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et, meaning that all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beneficiaries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of eLearning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initiati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ves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should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ma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some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contribution,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howe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small. Als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our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chosen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model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should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structured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sustainabili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ather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dependin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one-time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ants, appropriations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limite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tax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concessions.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1928791"/>
            <a:ext cx="7060565" cy="1181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99"/>
              </a:lnSpc>
            </a:pP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or example, gift aid in the UK allows parents to ma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a ta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x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-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x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empt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contribution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underwrite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costs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underprivileged students.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turn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recipient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school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earns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bac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gross 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alue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gif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before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tax.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6720">
              <a:lnSpc>
                <a:spcPts val="3754"/>
              </a:lnSpc>
            </a:pPr>
            <a:r>
              <a:rPr spc="-25" dirty="0"/>
              <a:t>Tax-Exempt</a:t>
            </a:r>
            <a:r>
              <a:rPr spc="-20" dirty="0"/>
              <a:t> Contributions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9645" rIns="0" bIns="0" rtlCol="0">
            <a:spAutoFit/>
          </a:bodyPr>
          <a:lstStyle/>
          <a:p>
            <a:pPr marL="2164715">
              <a:lnSpc>
                <a:spcPts val="5275"/>
              </a:lnSpc>
            </a:pPr>
            <a:r>
              <a:rPr sz="4500" dirty="0"/>
              <a:t>Phase</a:t>
            </a:r>
            <a:r>
              <a:rPr sz="4500" spc="-10" dirty="0"/>
              <a:t> </a:t>
            </a:r>
            <a:r>
              <a:rPr sz="4500" spc="-35" dirty="0"/>
              <a:t>3</a:t>
            </a:r>
            <a:endParaRPr sz="45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0886" y="3057366"/>
            <a:ext cx="6682740" cy="89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41350">
              <a:lnSpc>
                <a:spcPct val="100000"/>
              </a:lnSpc>
              <a:tabLst>
                <a:tab pos="3046730" algn="l"/>
              </a:tabLst>
            </a:pPr>
            <a:r>
              <a:rPr sz="3200" b="1" spc="-30" dirty="0">
                <a:solidFill>
                  <a:srgbClr val="443947"/>
                </a:solidFill>
                <a:latin typeface="Verdana"/>
                <a:cs typeface="Verdana"/>
              </a:rPr>
              <a:t>Develo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p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	Needs-Based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Fundin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Segmentatio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3200" b="1" spc="3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Model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1928791"/>
            <a:ext cx="6988175" cy="149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After de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eloping a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financing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model, and maximizing sources of funding, the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final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step is to establish a policy and fund for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those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users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wh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cannot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ma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median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contribution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PC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purchase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No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estimate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realistic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contribution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these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users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how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ou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might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quali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need.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13765" y="1117563"/>
            <a:ext cx="400113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4"/>
              </a:lnSpc>
              <a:tabLst>
                <a:tab pos="2629535" algn="l"/>
              </a:tabLst>
            </a:pP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Establis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	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Policy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1928791"/>
            <a:ext cx="7108190" cy="1816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99"/>
              </a:lnSpc>
            </a:pPr>
            <a:r>
              <a:rPr sz="1800" spc="-6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example,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assistance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prog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might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targeted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to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ards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students who h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been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pre-qualified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for free or reduced school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meals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to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ards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teacher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whos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salaries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belo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en threshold. Once the target populations are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identified, consider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how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ou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might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poo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from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Phase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2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support assistance,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elop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scaling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model.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335">
              <a:lnSpc>
                <a:spcPts val="3754"/>
              </a:lnSpc>
            </a:pPr>
            <a:r>
              <a:rPr dirty="0"/>
              <a:t>Identify</a:t>
            </a:r>
            <a:r>
              <a:rPr spc="-10" dirty="0"/>
              <a:t> </a:t>
            </a:r>
            <a:r>
              <a:rPr spc="-20" dirty="0"/>
              <a:t>Target</a:t>
            </a:r>
            <a:r>
              <a:rPr spc="-10" dirty="0"/>
              <a:t> </a:t>
            </a:r>
            <a:r>
              <a:rPr spc="-20" dirty="0"/>
              <a:t>Populations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86945" rIns="0" bIns="0" rtlCol="0">
            <a:spAutoFit/>
          </a:bodyPr>
          <a:lstStyle/>
          <a:p>
            <a:pPr marL="1685925">
              <a:lnSpc>
                <a:spcPts val="5375"/>
              </a:lnSpc>
            </a:pPr>
            <a:r>
              <a:rPr sz="4500" dirty="0"/>
              <a:t>Conclusion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1928791"/>
            <a:ext cx="7334250" cy="1816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99"/>
              </a:lnSpc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 tod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70" dirty="0">
                <a:solidFill>
                  <a:srgbClr val="443947"/>
                </a:solidFill>
                <a:latin typeface="Verdana"/>
                <a:cs typeface="Verdana"/>
              </a:rPr>
              <a:t>’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globa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econo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not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question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“i</a:t>
            </a:r>
            <a:r>
              <a:rPr sz="1800" spc="2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95" dirty="0">
                <a:solidFill>
                  <a:srgbClr val="443947"/>
                </a:solidFill>
                <a:latin typeface="Verdana"/>
                <a:cs typeface="Verdana"/>
              </a:rPr>
              <a:t>”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bu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ather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“when</a:t>
            </a:r>
            <a:r>
              <a:rPr sz="1800" spc="-20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”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Th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21s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-century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skills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gained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through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critical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success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individual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nations. </a:t>
            </a:r>
            <a:r>
              <a:rPr sz="1800" spc="-6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ortunatel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from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new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credit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options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internationa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spc="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aid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de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elopment prog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ams, there are more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financing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options 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ailable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tod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before.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1565">
              <a:lnSpc>
                <a:spcPts val="3754"/>
              </a:lnSpc>
            </a:pPr>
            <a:r>
              <a:rPr spc="-25" dirty="0"/>
              <a:t>Not</a:t>
            </a:r>
            <a:r>
              <a:rPr spc="-5" dirty="0"/>
              <a:t> “If</a:t>
            </a:r>
            <a:r>
              <a:rPr dirty="0"/>
              <a:t>” </a:t>
            </a:r>
            <a:r>
              <a:rPr spc="-5" dirty="0"/>
              <a:t>bu</a:t>
            </a:r>
            <a:r>
              <a:rPr dirty="0"/>
              <a:t>t </a:t>
            </a:r>
            <a:r>
              <a:rPr spc="-5" dirty="0"/>
              <a:t>“When”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3500" y="1928791"/>
            <a:ext cx="7207250" cy="149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9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ad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antage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these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schools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ernments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 learn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about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these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options,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think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creati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ely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about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maximizing re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enue flows, and de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elop robust mechanisms for supporting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those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wh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assistance.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doin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create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much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brighte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futures 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ol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ed.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1020">
              <a:lnSpc>
                <a:spcPts val="3754"/>
              </a:lnSpc>
            </a:pPr>
            <a:r>
              <a:rPr spc="-5" dirty="0"/>
              <a:t>Fundin</a:t>
            </a:r>
            <a:r>
              <a:rPr dirty="0"/>
              <a:t>g</a:t>
            </a:r>
            <a:r>
              <a:rPr spc="5" dirty="0"/>
              <a:t> </a:t>
            </a:r>
            <a:r>
              <a:rPr spc="-20" dirty="0"/>
              <a:t>Brighter</a:t>
            </a:r>
            <a:r>
              <a:rPr spc="-15" dirty="0"/>
              <a:t> </a:t>
            </a:r>
            <a:r>
              <a:rPr spc="-5" dirty="0"/>
              <a:t>Futures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315" marR="5080" indent="-118110">
              <a:lnSpc>
                <a:spcPct val="10000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Three</a:t>
            </a:r>
            <a:r>
              <a:rPr spc="-10" dirty="0"/>
              <a:t> </a:t>
            </a:r>
            <a:r>
              <a:rPr dirty="0"/>
              <a:t>Phases</a:t>
            </a:r>
            <a:r>
              <a:rPr spc="-10" dirty="0"/>
              <a:t> </a:t>
            </a:r>
            <a:r>
              <a:rPr spc="-20" dirty="0"/>
              <a:t>of</a:t>
            </a:r>
            <a:r>
              <a:rPr spc="-15" dirty="0"/>
              <a:t> </a:t>
            </a:r>
            <a:r>
              <a:rPr spc="-5" dirty="0"/>
              <a:t>Successfu</a:t>
            </a:r>
            <a:r>
              <a:rPr dirty="0"/>
              <a:t>l</a:t>
            </a:r>
            <a:r>
              <a:rPr spc="15" dirty="0"/>
              <a:t> </a:t>
            </a:r>
            <a:r>
              <a:rPr spc="-5" dirty="0"/>
              <a:t>Funding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7200" y="2542456"/>
            <a:ext cx="6144260" cy="2356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With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these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basi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tenet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mind,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successful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methodology 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organi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z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int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o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three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phases: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4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443947"/>
              </a:buClr>
              <a:buFont typeface="Verdana"/>
              <a:buAutoNum type="arabicPeriod"/>
              <a:tabLst>
                <a:tab pos="469900" algn="l"/>
              </a:tabLst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Sur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ey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vironment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AutoNum type="arabicPeriod"/>
            </a:pPr>
            <a:endParaRPr sz="14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443947"/>
              </a:buClr>
              <a:buFont typeface="Verdana"/>
              <a:buAutoNum type="arabicPeriod"/>
              <a:tabLst>
                <a:tab pos="469900" algn="l"/>
              </a:tabLst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Maximi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ze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all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possibl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sources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</a:t>
            </a:r>
            <a:endParaRPr sz="1800">
              <a:latin typeface="Verdana"/>
              <a:cs typeface="Verdana"/>
            </a:endParaRPr>
          </a:p>
          <a:p>
            <a:pPr marL="469900" marR="156210" indent="-457200">
              <a:lnSpc>
                <a:spcPct val="115700"/>
              </a:lnSpc>
              <a:spcBef>
                <a:spcPts val="1350"/>
              </a:spcBef>
              <a:buClr>
                <a:srgbClr val="443947"/>
              </a:buClr>
              <a:buFont typeface="Verdana"/>
              <a:buAutoNum type="arabicPeriod"/>
              <a:tabLst>
                <a:tab pos="469900" algn="l"/>
              </a:tabLst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elop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needs-based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segmentation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model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 funding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contributions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9965" rIns="0" bIns="0" rtlCol="0">
            <a:spAutoFit/>
          </a:bodyPr>
          <a:lstStyle/>
          <a:p>
            <a:pPr marL="2177415">
              <a:lnSpc>
                <a:spcPts val="5275"/>
              </a:lnSpc>
            </a:pPr>
            <a:r>
              <a:rPr sz="4500" dirty="0"/>
              <a:t>Phase</a:t>
            </a:r>
            <a:r>
              <a:rPr sz="4500" spc="-10" dirty="0"/>
              <a:t> </a:t>
            </a:r>
            <a:r>
              <a:rPr sz="4500" spc="-35" dirty="0"/>
              <a:t>1</a:t>
            </a:r>
            <a:endParaRPr sz="4500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73557" y="3077686"/>
            <a:ext cx="554164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4"/>
              </a:lnSpc>
            </a:pP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Surve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3200" b="1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32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Environment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476365" cy="1696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The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first step in identi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ying funding sources is to understand who will be the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beneficiaries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of a planned eLearning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initiati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those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who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logical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partie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contribute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funding.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Beneficiaries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ypically fall into three categories…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50854" y="1104863"/>
            <a:ext cx="618807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78560" algn="l"/>
                <a:tab pos="2104390" algn="l"/>
                <a:tab pos="2988310" algn="l"/>
              </a:tabLst>
            </a:pP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Who	Are	the	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Beneficiaries?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dirty="0"/>
              <a:t>Public</a:t>
            </a:r>
            <a:r>
              <a:rPr spc="-5" dirty="0"/>
              <a:t> Secto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Stakeholders</a:t>
            </a:r>
          </a:p>
          <a:p>
            <a:pPr marL="199390" marR="187325" algn="ctr">
              <a:lnSpc>
                <a:spcPct val="100000"/>
              </a:lnSpc>
              <a:spcBef>
                <a:spcPts val="260"/>
              </a:spcBef>
            </a:pPr>
            <a:r>
              <a:rPr sz="2500" spc="-5" dirty="0"/>
              <a:t>Federa</a:t>
            </a:r>
            <a:r>
              <a:rPr sz="2500" dirty="0"/>
              <a:t>l</a:t>
            </a:r>
            <a:r>
              <a:rPr sz="2500" spc="10" dirty="0"/>
              <a:t> </a:t>
            </a:r>
            <a:r>
              <a:rPr sz="2500" dirty="0"/>
              <a:t>and</a:t>
            </a:r>
            <a:r>
              <a:rPr sz="2500" spc="-5" dirty="0"/>
              <a:t> </a:t>
            </a:r>
            <a:r>
              <a:rPr sz="2500" spc="-20" dirty="0"/>
              <a:t>State</a:t>
            </a:r>
            <a:r>
              <a:rPr sz="2500" spc="10" dirty="0"/>
              <a:t> </a:t>
            </a:r>
            <a:r>
              <a:rPr sz="2500" spc="-5" dirty="0"/>
              <a:t>Governments, School</a:t>
            </a:r>
            <a:r>
              <a:rPr sz="2500" dirty="0"/>
              <a:t>s</a:t>
            </a:r>
            <a:r>
              <a:rPr sz="2500" spc="10" dirty="0"/>
              <a:t> </a:t>
            </a:r>
            <a:r>
              <a:rPr sz="2500" dirty="0"/>
              <a:t>and</a:t>
            </a:r>
            <a:r>
              <a:rPr sz="2500" spc="-5" dirty="0"/>
              <a:t> Schoo</a:t>
            </a:r>
            <a:r>
              <a:rPr sz="2500" dirty="0"/>
              <a:t>l</a:t>
            </a:r>
            <a:r>
              <a:rPr sz="2500" spc="10" dirty="0"/>
              <a:t> </a:t>
            </a:r>
            <a:r>
              <a:rPr sz="2500" spc="-20" dirty="0"/>
              <a:t>Districts</a:t>
            </a:r>
            <a:endParaRPr sz="25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368415" cy="184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eLearning offers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fede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al,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state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loca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ernments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chance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impr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competiti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eness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inn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ation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withi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constituencies.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states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schools, eLearning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also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impr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competiti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eness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future education funding,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especially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wher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future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budget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base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progress.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9615">
              <a:lnSpc>
                <a:spcPct val="10000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Power</a:t>
            </a:r>
            <a:r>
              <a:rPr spc="-5" dirty="0"/>
              <a:t> </a:t>
            </a:r>
            <a:r>
              <a:rPr spc="-20" dirty="0"/>
              <a:t>of</a:t>
            </a:r>
            <a:r>
              <a:rPr spc="-5" dirty="0"/>
              <a:t> eLearning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/>
              <a:t>eLearnin</a:t>
            </a:r>
            <a:r>
              <a:rPr dirty="0"/>
              <a:t>g</a:t>
            </a:r>
            <a:r>
              <a:rPr spc="-5" dirty="0"/>
              <a:t> Suppliers</a:t>
            </a:r>
          </a:p>
          <a:p>
            <a:pPr marL="12700" marR="5080" indent="635" algn="ctr">
              <a:lnSpc>
                <a:spcPct val="100000"/>
              </a:lnSpc>
              <a:spcBef>
                <a:spcPts val="260"/>
              </a:spcBef>
            </a:pPr>
            <a:r>
              <a:rPr sz="2500" spc="-20" dirty="0"/>
              <a:t>PC and</a:t>
            </a:r>
            <a:r>
              <a:rPr sz="2500" spc="-5" dirty="0"/>
              <a:t> Softwar</a:t>
            </a:r>
            <a:r>
              <a:rPr sz="2500" dirty="0"/>
              <a:t>e</a:t>
            </a:r>
            <a:r>
              <a:rPr sz="2500" spc="10" dirty="0"/>
              <a:t> </a:t>
            </a:r>
            <a:r>
              <a:rPr sz="2500" dirty="0"/>
              <a:t>Vendors, </a:t>
            </a:r>
            <a:r>
              <a:rPr sz="2500" spc="-20" dirty="0"/>
              <a:t>Telecommunication</a:t>
            </a:r>
            <a:r>
              <a:rPr sz="2500" spc="-30" dirty="0"/>
              <a:t> </a:t>
            </a:r>
            <a:r>
              <a:rPr sz="2500" spc="-5" dirty="0"/>
              <a:t>Servic</a:t>
            </a:r>
            <a:r>
              <a:rPr sz="2500" dirty="0"/>
              <a:t>e</a:t>
            </a:r>
            <a:r>
              <a:rPr sz="2500" spc="10" dirty="0"/>
              <a:t> </a:t>
            </a:r>
            <a:r>
              <a:rPr sz="2500" dirty="0"/>
              <a:t>Providers, </a:t>
            </a:r>
            <a:r>
              <a:rPr sz="2500" spc="-25" dirty="0"/>
              <a:t>Loca</a:t>
            </a:r>
            <a:r>
              <a:rPr sz="2500" spc="-10" dirty="0"/>
              <a:t>l</a:t>
            </a:r>
            <a:r>
              <a:rPr sz="2500" dirty="0"/>
              <a:t> </a:t>
            </a:r>
            <a:r>
              <a:rPr sz="2500" spc="-5" dirty="0"/>
              <a:t>Resellers</a:t>
            </a:r>
            <a:r>
              <a:rPr sz="2500" dirty="0"/>
              <a:t>,</a:t>
            </a:r>
            <a:r>
              <a:rPr sz="2500" spc="5" dirty="0"/>
              <a:t> </a:t>
            </a:r>
            <a:r>
              <a:rPr sz="2500" spc="-5" dirty="0"/>
              <a:t>Educationa</a:t>
            </a:r>
            <a:r>
              <a:rPr sz="2500" dirty="0"/>
              <a:t>l</a:t>
            </a:r>
            <a:r>
              <a:rPr sz="2500" spc="5" dirty="0"/>
              <a:t> </a:t>
            </a:r>
            <a:r>
              <a:rPr sz="2500" spc="-5" dirty="0"/>
              <a:t>Service </a:t>
            </a:r>
            <a:r>
              <a:rPr sz="2500" dirty="0"/>
              <a:t>Companies,</a:t>
            </a:r>
            <a:r>
              <a:rPr sz="2500" spc="-20" dirty="0"/>
              <a:t> </a:t>
            </a:r>
            <a:r>
              <a:rPr sz="2500" dirty="0"/>
              <a:t>and</a:t>
            </a:r>
            <a:r>
              <a:rPr sz="2500" spc="-5" dirty="0"/>
              <a:t> </a:t>
            </a:r>
            <a:r>
              <a:rPr sz="2500" spc="-25" dirty="0"/>
              <a:t>Loca</a:t>
            </a:r>
            <a:r>
              <a:rPr sz="2500" spc="-10" dirty="0"/>
              <a:t>l</a:t>
            </a:r>
            <a:r>
              <a:rPr sz="2500" dirty="0"/>
              <a:t> Businesses</a:t>
            </a:r>
            <a:endParaRPr sz="25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B5A5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2358</Words>
  <Application>Microsoft Macintosh PowerPoint</Application>
  <PresentationFormat>Custom</PresentationFormat>
  <Paragraphs>189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Time Is Money…</vt:lpstr>
      <vt:lpstr>Make It Donor-Friendly</vt:lpstr>
      <vt:lpstr>The Three Phases of Successful Funding</vt:lpstr>
      <vt:lpstr>Phase 1</vt:lpstr>
      <vt:lpstr>PowerPoint Presentation</vt:lpstr>
      <vt:lpstr>Public Sector Stakeholders Federal and State Governments, Schools and School Districts</vt:lpstr>
      <vt:lpstr>The Power of eLearning</vt:lpstr>
      <vt:lpstr>eLearning Suppliers PC and Software Vendors, Telecommunication Service Providers, Local Resellers, Educational Service Companies, and Local Businesses</vt:lpstr>
      <vt:lpstr>Fueling Growth</vt:lpstr>
      <vt:lpstr>End Users Parents, Students, and Teachers</vt:lpstr>
      <vt:lpstr>Beginning with the End</vt:lpstr>
      <vt:lpstr>Teaching Learning</vt:lpstr>
      <vt:lpstr>PowerPoint Presentation</vt:lpstr>
      <vt:lpstr>Assess Ability and Interest</vt:lpstr>
      <vt:lpstr>PowerPoint Presentation</vt:lpstr>
      <vt:lpstr>Contributing to Equity</vt:lpstr>
      <vt:lpstr>Funding Success</vt:lpstr>
      <vt:lpstr>Ensure Sustainability</vt:lpstr>
      <vt:lpstr>Phase 2</vt:lpstr>
      <vt:lpstr>Maximize Sources</vt:lpstr>
      <vt:lpstr>PowerPoint Presentation</vt:lpstr>
      <vt:lpstr>Get Creative</vt:lpstr>
      <vt:lpstr>PowerPoint Presentation</vt:lpstr>
      <vt:lpstr>Tap into Interests</vt:lpstr>
      <vt:lpstr>Forming Consortia</vt:lpstr>
      <vt:lpstr>PowerPoint Presentation</vt:lpstr>
      <vt:lpstr>PowerPoint Presentation</vt:lpstr>
      <vt:lpstr>Philanthropic and Development Aid</vt:lpstr>
      <vt:lpstr>Tax-Exempt Contributions</vt:lpstr>
      <vt:lpstr>Phase 3</vt:lpstr>
      <vt:lpstr>PowerPoint Presentation</vt:lpstr>
      <vt:lpstr>Identify Target Populations</vt:lpstr>
      <vt:lpstr>Conclusion</vt:lpstr>
      <vt:lpstr>Not “If” but “When”</vt:lpstr>
      <vt:lpstr>Funding Brighter Futures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the Future.indd</dc:title>
  <cp:lastModifiedBy>Cecilia Singer</cp:lastModifiedBy>
  <cp:revision>1</cp:revision>
  <dcterms:created xsi:type="dcterms:W3CDTF">2014-06-24T17:11:26Z</dcterms:created>
  <dcterms:modified xsi:type="dcterms:W3CDTF">2014-06-25T00:12:32Z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2014-06-24T00:00:00Z</vt:filetime>
  </property>
  <property fmtid="{D5CDD505-2E9C-101B-9397-08002B2CF9AE}" pid="3" name="LastSaved">
    <vt:filetime>2014-06-25T00:00:00Z</vt:filetime>
  </property>
</Properties>
</file>