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 autoAdjust="0"/>
    <p:restoredTop sz="94660"/>
  </p:normalViewPr>
  <p:slideViewPr>
    <p:cSldViewPr>
      <p:cViewPr>
        <p:scale>
          <a:sx n="135" d="100"/>
          <a:sy n="135" d="100"/>
        </p:scale>
        <p:origin x="-1216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EBC32-9895-9E47-97F5-B7A783CFA969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678F5-9786-EC4D-8EFA-DCF5A700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100" y="1916091"/>
            <a:ext cx="3937635" cy="4115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9379" y="1916320"/>
            <a:ext cx="4219575" cy="426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6269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9541" y="1117563"/>
            <a:ext cx="8519317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0" y="1928791"/>
            <a:ext cx="7391400" cy="395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8180" y="7194248"/>
            <a:ext cx="1860550" cy="19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8668" y="7222004"/>
            <a:ext cx="1199515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k12blueprint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k12blueprin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k12blueprint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k12blueprint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k12blueprint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k12blueprint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k12blueprin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k12blueprint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k12blueprint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k12blueprint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k12blueprint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k12blueprint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k12blueprint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k12blueprin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k12blueprin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180" y="332697"/>
            <a:ext cx="142367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Thi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s 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resource 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sponsored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 b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y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 </a:t>
            </a:r>
            <a:r>
              <a:rPr lang="en-US" sz="900" spc="-5" dirty="0" smtClean="0">
                <a:solidFill>
                  <a:srgbClr val="7D868C"/>
                </a:solidFill>
                <a:latin typeface="Verdana"/>
                <a:cs typeface="Verdana"/>
              </a:rPr>
              <a:t>Clarity Innovations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1412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3141" y="3418629"/>
            <a:ext cx="7426325" cy="1874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Bring</a:t>
            </a:r>
            <a:r>
              <a:rPr sz="45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spc="-30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 Ow</a:t>
            </a: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 Device</a:t>
            </a:r>
            <a:endParaRPr sz="4500" dirty="0">
              <a:solidFill>
                <a:srgbClr val="443947"/>
              </a:solidFill>
              <a:latin typeface="Verdana"/>
              <a:cs typeface="Verdana"/>
            </a:endParaRPr>
          </a:p>
          <a:p>
            <a:pPr marL="1107440" marR="1101725" indent="635" algn="ctr">
              <a:lnSpc>
                <a:spcPct val="100000"/>
              </a:lnSpc>
              <a:spcBef>
                <a:spcPts val="1540"/>
              </a:spcBef>
            </a:pP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Presentation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for Distric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Administrators</a:t>
            </a:r>
            <a:endParaRPr sz="3200" dirty="0">
              <a:solidFill>
                <a:srgbClr val="443947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3805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6736715" cy="317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Critical Thinking and Problem Solving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Collabo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ation across Networks and Leading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Influence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Agili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and Adaptabili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Initiati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and Entrepreneurialism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Effecti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al and </a:t>
            </a:r>
            <a:r>
              <a:rPr sz="1800" spc="-6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ritten Communication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Accessing and Analyzing Information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Curiosi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and Imagination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3805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8484" y="1923227"/>
            <a:ext cx="660082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Physical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15" dirty="0">
                <a:solidFill>
                  <a:srgbClr val="443947"/>
                </a:solidFill>
                <a:latin typeface="Verdana"/>
                <a:cs typeface="Verdana"/>
              </a:rPr>
              <a:t>Virtual</a:t>
            </a:r>
            <a:r>
              <a:rPr sz="25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Learnin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g 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Spaces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5480" y="5590868"/>
            <a:ext cx="652780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9895" marR="5080" indent="-1687830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Students li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in a world where they can learn a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ywhere, a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time and from a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one.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96578" y="2355088"/>
            <a:ext cx="4431611" cy="2947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3500" y="1928791"/>
            <a:ext cx="2326640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Studen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-Centered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Experiential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ersonali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z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3805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5" name="object 5"/>
          <p:cNvSpPr/>
          <p:nvPr/>
        </p:nvSpPr>
        <p:spPr>
          <a:xfrm>
            <a:off x="3883329" y="1959406"/>
            <a:ext cx="4803470" cy="3223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7237" y="1104863"/>
            <a:ext cx="599186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1633855" algn="l"/>
              </a:tabLst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Wit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h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	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clea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vision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21st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centur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32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learning,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wha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do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nee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ge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there?</a:t>
            </a:r>
            <a:endParaRPr sz="3200" dirty="0">
              <a:solidFill>
                <a:srgbClr val="443947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" y="2826511"/>
            <a:ext cx="4485132" cy="299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8265" y="2830249"/>
            <a:ext cx="4485129" cy="2986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62781" y="5962312"/>
            <a:ext cx="65430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Le</a:t>
            </a:r>
            <a:r>
              <a:rPr sz="1800" spc="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6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examine 3 common technology integ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ation models.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5"/>
              </a:rPr>
              <a:t>www.k12blueprint.com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706" y="609600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8025">
              <a:lnSpc>
                <a:spcPts val="3754"/>
              </a:lnSpc>
            </a:pPr>
            <a:r>
              <a:rPr spc="-25" dirty="0"/>
              <a:t>Technology </a:t>
            </a:r>
            <a:r>
              <a:rPr spc="-20" dirty="0"/>
              <a:t>Integration</a:t>
            </a:r>
            <a:r>
              <a:rPr spc="-5" dirty="0"/>
              <a:t> </a:t>
            </a:r>
            <a:r>
              <a:rPr spc="-25" dirty="0"/>
              <a:t>Models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0800" y="1923227"/>
            <a:ext cx="6651625" cy="392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2344">
              <a:lnSpc>
                <a:spcPct val="100000"/>
              </a:lnSpc>
            </a:pP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1.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Computer</a:t>
            </a:r>
            <a:r>
              <a:rPr sz="2500" b="1" spc="-15" dirty="0">
                <a:solidFill>
                  <a:srgbClr val="443947"/>
                </a:solidFill>
                <a:latin typeface="Verdana"/>
                <a:cs typeface="Verdana"/>
              </a:rPr>
              <a:t> lab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15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25" dirty="0">
                <a:solidFill>
                  <a:srgbClr val="443947"/>
                </a:solidFill>
                <a:latin typeface="Verdana"/>
                <a:cs typeface="Verdana"/>
              </a:rPr>
              <a:t>mobil</a:t>
            </a: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cart</a:t>
            </a:r>
            <a:endParaRPr sz="2500" dirty="0">
              <a:solidFill>
                <a:srgbClr val="443947"/>
              </a:solidFill>
              <a:latin typeface="Verdana"/>
              <a:cs typeface="Verdana"/>
            </a:endParaRPr>
          </a:p>
          <a:p>
            <a:pPr marL="266065" indent="-253365">
              <a:lnSpc>
                <a:spcPct val="100000"/>
              </a:lnSpc>
              <a:spcBef>
                <a:spcPts val="19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School-financed devices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Controlled network access and securi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Uniformi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of device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ype, platform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Limited access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equires scheduling and pre-planned learning activities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Students share devices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Costly upg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ades and repairs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8025">
              <a:lnSpc>
                <a:spcPts val="3754"/>
              </a:lnSpc>
            </a:pPr>
            <a:r>
              <a:rPr spc="-25" dirty="0"/>
              <a:t>Technology </a:t>
            </a:r>
            <a:r>
              <a:rPr spc="-20" dirty="0"/>
              <a:t>Integration</a:t>
            </a:r>
            <a:r>
              <a:rPr spc="-5" dirty="0"/>
              <a:t> </a:t>
            </a:r>
            <a:r>
              <a:rPr spc="-25" dirty="0"/>
              <a:t>Models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0800" y="1923227"/>
            <a:ext cx="7650480" cy="4240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>
              <a:lnSpc>
                <a:spcPct val="100000"/>
              </a:lnSpc>
            </a:pP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2.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25" dirty="0">
                <a:solidFill>
                  <a:srgbClr val="443947"/>
                </a:solidFill>
                <a:latin typeface="Verdana"/>
                <a:cs typeface="Verdana"/>
              </a:rPr>
              <a:t>One-to-on</a:t>
            </a: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25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technology </a:t>
            </a:r>
            <a:r>
              <a:rPr sz="2500" b="1" spc="-15" dirty="0">
                <a:solidFill>
                  <a:srgbClr val="443947"/>
                </a:solidFill>
                <a:latin typeface="Verdana"/>
                <a:cs typeface="Verdana"/>
              </a:rPr>
              <a:t>initiatives</a:t>
            </a:r>
            <a:endParaRPr sz="2500" dirty="0">
              <a:solidFill>
                <a:srgbClr val="443947"/>
              </a:solidFill>
              <a:latin typeface="Verdana"/>
              <a:cs typeface="Verdana"/>
            </a:endParaRPr>
          </a:p>
          <a:p>
            <a:pPr marL="266065" indent="-253365">
              <a:lnSpc>
                <a:spcPct val="100000"/>
              </a:lnSpc>
              <a:spcBef>
                <a:spcPts val="19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Device for 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ery student, 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ytime access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Uniformi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of devices and platforms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Controlled access to the school network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School purchased, sometimes paren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-financed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Costly upg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ades and maintenance repairs</a:t>
            </a:r>
            <a:endParaRPr sz="1800" dirty="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Devices m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not be as up-to-date or h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the same features as devices that students use outside of school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Large demands on the technology budget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8025">
              <a:lnSpc>
                <a:spcPts val="3754"/>
              </a:lnSpc>
            </a:pPr>
            <a:r>
              <a:rPr spc="-25" dirty="0"/>
              <a:t>Technology </a:t>
            </a:r>
            <a:r>
              <a:rPr spc="-20" dirty="0"/>
              <a:t>Integration</a:t>
            </a:r>
            <a:r>
              <a:rPr spc="-5" dirty="0"/>
              <a:t> </a:t>
            </a:r>
            <a:r>
              <a:rPr spc="-25" dirty="0"/>
              <a:t>Models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0800" y="1923227"/>
            <a:ext cx="7446645" cy="4432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7480">
              <a:lnSpc>
                <a:spcPct val="100000"/>
              </a:lnSpc>
            </a:pP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3.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Bring</a:t>
            </a:r>
            <a:r>
              <a:rPr sz="25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Ow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2500" b="1" spc="-5" dirty="0">
                <a:solidFill>
                  <a:srgbClr val="443947"/>
                </a:solidFill>
                <a:latin typeface="Verdana"/>
                <a:cs typeface="Verdana"/>
              </a:rPr>
              <a:t> Device</a:t>
            </a:r>
            <a:endParaRPr sz="2500" dirty="0">
              <a:solidFill>
                <a:srgbClr val="443947"/>
              </a:solidFill>
              <a:latin typeface="Verdana"/>
              <a:cs typeface="Verdana"/>
            </a:endParaRPr>
          </a:p>
          <a:p>
            <a:pPr marL="266065" indent="-253365">
              <a:lnSpc>
                <a:spcPct val="100000"/>
              </a:lnSpc>
              <a:spcBef>
                <a:spcPts val="19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Device for 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ery student, 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ytime access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aren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-financed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Devices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ypically up-to-date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No cost for upg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ades or repairs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Lack of uniformi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of devices and platforms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Uncontrolled network access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equires a robust network inf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astructure with large bandwidth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Limitations of mobile devices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7350" y="1104863"/>
            <a:ext cx="5160645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734" marR="5080" indent="-407670">
              <a:lnSpc>
                <a:spcPct val="100000"/>
              </a:lnSpc>
            </a:pP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Comparing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 technology integration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models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0244" y="2247912"/>
            <a:ext cx="5070855" cy="3991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18100" y="5921418"/>
            <a:ext cx="233426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(Click</a:t>
            </a:r>
            <a:r>
              <a:rPr sz="1800" u="sng" spc="180" dirty="0">
                <a:solidFill>
                  <a:srgbClr val="26A9E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to</a:t>
            </a:r>
            <a:r>
              <a:rPr sz="1800" u="sng" spc="180" dirty="0">
                <a:solidFill>
                  <a:srgbClr val="26A9E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pl</a:t>
            </a:r>
            <a:r>
              <a:rPr sz="1800" u="sng" spc="-15" dirty="0">
                <a:solidFill>
                  <a:srgbClr val="26A9E0"/>
                </a:solidFill>
                <a:latin typeface="Verdana"/>
                <a:cs typeface="Verdana"/>
              </a:rPr>
              <a:t>a</a:t>
            </a: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y</a:t>
            </a:r>
            <a:r>
              <a:rPr sz="1800" u="sng" spc="180" dirty="0">
                <a:solidFill>
                  <a:srgbClr val="26A9E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26A9E0"/>
                </a:solidFill>
                <a:latin typeface="Verdana"/>
                <a:cs typeface="Verdana"/>
              </a:rPr>
              <a:t>video)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0758" y="1104863"/>
            <a:ext cx="33172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BYOD	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Benefits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700191"/>
            <a:ext cx="4027804" cy="411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473075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Learning 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ytime, 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ywhere without schedule or access restrictions</a:t>
            </a:r>
            <a:endParaRPr sz="1800">
              <a:latin typeface="Verdana"/>
              <a:cs typeface="Verdana"/>
            </a:endParaRPr>
          </a:p>
          <a:p>
            <a:pPr marL="266065" marR="9080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aren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-financed,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allowing schools to de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ote much-needed funding to other prog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ams or technologies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ersonali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z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ed devices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Devices are commonly more up- to-date with newer features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No repairs or maintenance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0474" y="1698363"/>
            <a:ext cx="4017010" cy="475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173355" indent="-253365">
              <a:lnSpc>
                <a:spcPct val="115799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Cos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-effecti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e, works with decreasing technology budgets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Allows for immediate application in the classroom</a:t>
            </a:r>
            <a:endParaRPr sz="1800">
              <a:latin typeface="Verdana"/>
              <a:cs typeface="Verdana"/>
            </a:endParaRPr>
          </a:p>
          <a:p>
            <a:pPr marL="266065" marR="27432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Competiti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pricing of tablets, smartphones, and laptop computers—B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 a viable option for ma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families</a:t>
            </a:r>
            <a:endParaRPr sz="1800">
              <a:latin typeface="Verdana"/>
              <a:cs typeface="Verdana"/>
            </a:endParaRPr>
          </a:p>
          <a:p>
            <a:pPr marL="266065" marR="698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eplicates a technolog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-rich 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vironment already common in higher education and business</a:t>
            </a:r>
            <a:endParaRPr sz="1800">
              <a:latin typeface="Verdana"/>
              <a:cs typeface="Verdana"/>
            </a:endParaRPr>
          </a:p>
          <a:p>
            <a:pPr marL="266065" marR="434975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Flexibili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—support different learners with different needs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05843" y="1104863"/>
            <a:ext cx="5432425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tabLst>
                <a:tab pos="3536950" algn="l"/>
              </a:tabLst>
            </a:pP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But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ho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man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y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students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already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own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	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device?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9443" y="5962312"/>
            <a:ext cx="38703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(Collect data and present it here)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7473" y="2160017"/>
            <a:ext cx="2705735" cy="3576954"/>
          </a:xfrm>
          <a:custGeom>
            <a:avLst/>
            <a:gdLst/>
            <a:ahLst/>
            <a:cxnLst/>
            <a:rect l="l" t="t" r="r" b="b"/>
            <a:pathLst>
              <a:path w="2705734" h="3576954">
                <a:moveTo>
                  <a:pt x="917219" y="0"/>
                </a:moveTo>
                <a:lnTo>
                  <a:pt x="917219" y="1788299"/>
                </a:lnTo>
                <a:lnTo>
                  <a:pt x="0" y="3323463"/>
                </a:lnTo>
                <a:lnTo>
                  <a:pt x="41883" y="3347724"/>
                </a:lnTo>
                <a:lnTo>
                  <a:pt x="84337" y="3370805"/>
                </a:lnTo>
                <a:lnTo>
                  <a:pt x="127335" y="3392700"/>
                </a:lnTo>
                <a:lnTo>
                  <a:pt x="170854" y="3413402"/>
                </a:lnTo>
                <a:lnTo>
                  <a:pt x="214867" y="3432902"/>
                </a:lnTo>
                <a:lnTo>
                  <a:pt x="259349" y="3451195"/>
                </a:lnTo>
                <a:lnTo>
                  <a:pt x="304275" y="3468274"/>
                </a:lnTo>
                <a:lnTo>
                  <a:pt x="349620" y="3484131"/>
                </a:lnTo>
                <a:lnTo>
                  <a:pt x="395358" y="3498760"/>
                </a:lnTo>
                <a:lnTo>
                  <a:pt x="441464" y="3512153"/>
                </a:lnTo>
                <a:lnTo>
                  <a:pt x="487913" y="3524303"/>
                </a:lnTo>
                <a:lnTo>
                  <a:pt x="534680" y="3535205"/>
                </a:lnTo>
                <a:lnTo>
                  <a:pt x="581740" y="3544849"/>
                </a:lnTo>
                <a:lnTo>
                  <a:pt x="629066" y="3553231"/>
                </a:lnTo>
                <a:lnTo>
                  <a:pt x="676634" y="3560342"/>
                </a:lnTo>
                <a:lnTo>
                  <a:pt x="724419" y="3566176"/>
                </a:lnTo>
                <a:lnTo>
                  <a:pt x="772395" y="3570726"/>
                </a:lnTo>
                <a:lnTo>
                  <a:pt x="820537" y="3573984"/>
                </a:lnTo>
                <a:lnTo>
                  <a:pt x="868820" y="3575944"/>
                </a:lnTo>
                <a:lnTo>
                  <a:pt x="917219" y="3576599"/>
                </a:lnTo>
                <a:lnTo>
                  <a:pt x="1063888" y="3570671"/>
                </a:lnTo>
                <a:lnTo>
                  <a:pt x="1207291" y="3553193"/>
                </a:lnTo>
                <a:lnTo>
                  <a:pt x="1346969" y="3524626"/>
                </a:lnTo>
                <a:lnTo>
                  <a:pt x="1482461" y="3485430"/>
                </a:lnTo>
                <a:lnTo>
                  <a:pt x="1613307" y="3436066"/>
                </a:lnTo>
                <a:lnTo>
                  <a:pt x="1739047" y="3376993"/>
                </a:lnTo>
                <a:lnTo>
                  <a:pt x="1859220" y="3308671"/>
                </a:lnTo>
                <a:lnTo>
                  <a:pt x="1973367" y="3231562"/>
                </a:lnTo>
                <a:lnTo>
                  <a:pt x="2081026" y="3146124"/>
                </a:lnTo>
                <a:lnTo>
                  <a:pt x="2181739" y="3052819"/>
                </a:lnTo>
                <a:lnTo>
                  <a:pt x="2275044" y="2952107"/>
                </a:lnTo>
                <a:lnTo>
                  <a:pt x="2360481" y="2844447"/>
                </a:lnTo>
                <a:lnTo>
                  <a:pt x="2437591" y="2730300"/>
                </a:lnTo>
                <a:lnTo>
                  <a:pt x="2505912" y="2610127"/>
                </a:lnTo>
                <a:lnTo>
                  <a:pt x="2564986" y="2484387"/>
                </a:lnTo>
                <a:lnTo>
                  <a:pt x="2614350" y="2353541"/>
                </a:lnTo>
                <a:lnTo>
                  <a:pt x="2653546" y="2218049"/>
                </a:lnTo>
                <a:lnTo>
                  <a:pt x="2682113" y="2078371"/>
                </a:lnTo>
                <a:lnTo>
                  <a:pt x="2699590" y="1934968"/>
                </a:lnTo>
                <a:lnTo>
                  <a:pt x="2705519" y="1788299"/>
                </a:lnTo>
                <a:lnTo>
                  <a:pt x="2699590" y="1641630"/>
                </a:lnTo>
                <a:lnTo>
                  <a:pt x="2682113" y="1498227"/>
                </a:lnTo>
                <a:lnTo>
                  <a:pt x="2653546" y="1358549"/>
                </a:lnTo>
                <a:lnTo>
                  <a:pt x="2614350" y="1223057"/>
                </a:lnTo>
                <a:lnTo>
                  <a:pt x="2564986" y="1092211"/>
                </a:lnTo>
                <a:lnTo>
                  <a:pt x="2505912" y="966471"/>
                </a:lnTo>
                <a:lnTo>
                  <a:pt x="2437591" y="846298"/>
                </a:lnTo>
                <a:lnTo>
                  <a:pt x="2360481" y="732151"/>
                </a:lnTo>
                <a:lnTo>
                  <a:pt x="2275044" y="624492"/>
                </a:lnTo>
                <a:lnTo>
                  <a:pt x="2181739" y="523779"/>
                </a:lnTo>
                <a:lnTo>
                  <a:pt x="2081026" y="430474"/>
                </a:lnTo>
                <a:lnTo>
                  <a:pt x="1973367" y="345037"/>
                </a:lnTo>
                <a:lnTo>
                  <a:pt x="1859220" y="267927"/>
                </a:lnTo>
                <a:lnTo>
                  <a:pt x="1739047" y="199606"/>
                </a:lnTo>
                <a:lnTo>
                  <a:pt x="1613307" y="140533"/>
                </a:lnTo>
                <a:lnTo>
                  <a:pt x="1482461" y="91168"/>
                </a:lnTo>
                <a:lnTo>
                  <a:pt x="1346969" y="51972"/>
                </a:lnTo>
                <a:lnTo>
                  <a:pt x="1207291" y="23405"/>
                </a:lnTo>
                <a:lnTo>
                  <a:pt x="1063888" y="5928"/>
                </a:lnTo>
                <a:lnTo>
                  <a:pt x="917219" y="0"/>
                </a:lnTo>
                <a:close/>
              </a:path>
            </a:pathLst>
          </a:custGeom>
          <a:solidFill>
            <a:srgbClr val="51B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7070" y="3245474"/>
            <a:ext cx="1788160" cy="2238375"/>
          </a:xfrm>
          <a:custGeom>
            <a:avLst/>
            <a:gdLst/>
            <a:ahLst/>
            <a:cxnLst/>
            <a:rect l="l" t="t" r="r" b="b"/>
            <a:pathLst>
              <a:path w="1788160" h="2238375">
                <a:moveTo>
                  <a:pt x="143227" y="0"/>
                </a:moveTo>
                <a:lnTo>
                  <a:pt x="95412" y="124349"/>
                </a:lnTo>
                <a:lnTo>
                  <a:pt x="57380" y="250226"/>
                </a:lnTo>
                <a:lnTo>
                  <a:pt x="28976" y="377156"/>
                </a:lnTo>
                <a:lnTo>
                  <a:pt x="10047" y="504668"/>
                </a:lnTo>
                <a:lnTo>
                  <a:pt x="439" y="632288"/>
                </a:lnTo>
                <a:lnTo>
                  <a:pt x="0" y="759543"/>
                </a:lnTo>
                <a:lnTo>
                  <a:pt x="8574" y="885960"/>
                </a:lnTo>
                <a:lnTo>
                  <a:pt x="26008" y="1011067"/>
                </a:lnTo>
                <a:lnTo>
                  <a:pt x="52149" y="1134391"/>
                </a:lnTo>
                <a:lnTo>
                  <a:pt x="86844" y="1255458"/>
                </a:lnTo>
                <a:lnTo>
                  <a:pt x="129937" y="1373796"/>
                </a:lnTo>
                <a:lnTo>
                  <a:pt x="181277" y="1488933"/>
                </a:lnTo>
                <a:lnTo>
                  <a:pt x="240709" y="1600394"/>
                </a:lnTo>
                <a:lnTo>
                  <a:pt x="308079" y="1707708"/>
                </a:lnTo>
                <a:lnTo>
                  <a:pt x="383234" y="1810401"/>
                </a:lnTo>
                <a:lnTo>
                  <a:pt x="466020" y="1908000"/>
                </a:lnTo>
                <a:lnTo>
                  <a:pt x="556284" y="2000034"/>
                </a:lnTo>
                <a:lnTo>
                  <a:pt x="653871" y="2086028"/>
                </a:lnTo>
                <a:lnTo>
                  <a:pt x="758629" y="2165509"/>
                </a:lnTo>
                <a:lnTo>
                  <a:pt x="870403" y="2238006"/>
                </a:lnTo>
                <a:lnTo>
                  <a:pt x="1787623" y="702843"/>
                </a:lnTo>
                <a:lnTo>
                  <a:pt x="143227" y="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0300" y="2413149"/>
            <a:ext cx="1644650" cy="1535430"/>
          </a:xfrm>
          <a:custGeom>
            <a:avLst/>
            <a:gdLst/>
            <a:ahLst/>
            <a:cxnLst/>
            <a:rect l="l" t="t" r="r" b="b"/>
            <a:pathLst>
              <a:path w="1644650" h="1535429">
                <a:moveTo>
                  <a:pt x="727176" y="0"/>
                </a:moveTo>
                <a:lnTo>
                  <a:pt x="679074" y="29782"/>
                </a:lnTo>
                <a:lnTo>
                  <a:pt x="632044" y="60998"/>
                </a:lnTo>
                <a:lnTo>
                  <a:pt x="586113" y="93616"/>
                </a:lnTo>
                <a:lnTo>
                  <a:pt x="541308" y="127605"/>
                </a:lnTo>
                <a:lnTo>
                  <a:pt x="497658" y="162934"/>
                </a:lnTo>
                <a:lnTo>
                  <a:pt x="455189" y="199571"/>
                </a:lnTo>
                <a:lnTo>
                  <a:pt x="413929" y="237485"/>
                </a:lnTo>
                <a:lnTo>
                  <a:pt x="373905" y="276645"/>
                </a:lnTo>
                <a:lnTo>
                  <a:pt x="335144" y="317019"/>
                </a:lnTo>
                <a:lnTo>
                  <a:pt x="297675" y="358576"/>
                </a:lnTo>
                <a:lnTo>
                  <a:pt x="261523" y="401285"/>
                </a:lnTo>
                <a:lnTo>
                  <a:pt x="226718" y="445114"/>
                </a:lnTo>
                <a:lnTo>
                  <a:pt x="193285" y="490032"/>
                </a:lnTo>
                <a:lnTo>
                  <a:pt x="161253" y="536008"/>
                </a:lnTo>
                <a:lnTo>
                  <a:pt x="130648" y="583010"/>
                </a:lnTo>
                <a:lnTo>
                  <a:pt x="101499" y="631007"/>
                </a:lnTo>
                <a:lnTo>
                  <a:pt x="73832" y="679968"/>
                </a:lnTo>
                <a:lnTo>
                  <a:pt x="47674" y="729861"/>
                </a:lnTo>
                <a:lnTo>
                  <a:pt x="23055" y="780655"/>
                </a:lnTo>
                <a:lnTo>
                  <a:pt x="0" y="832319"/>
                </a:lnTo>
                <a:lnTo>
                  <a:pt x="1644395" y="1535163"/>
                </a:lnTo>
                <a:lnTo>
                  <a:pt x="727176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7474" y="2160016"/>
            <a:ext cx="917575" cy="1788795"/>
          </a:xfrm>
          <a:custGeom>
            <a:avLst/>
            <a:gdLst/>
            <a:ahLst/>
            <a:cxnLst/>
            <a:rect l="l" t="t" r="r" b="b"/>
            <a:pathLst>
              <a:path w="917575" h="1788795">
                <a:moveTo>
                  <a:pt x="917219" y="0"/>
                </a:moveTo>
                <a:lnTo>
                  <a:pt x="868820" y="654"/>
                </a:lnTo>
                <a:lnTo>
                  <a:pt x="820537" y="2615"/>
                </a:lnTo>
                <a:lnTo>
                  <a:pt x="772395" y="5873"/>
                </a:lnTo>
                <a:lnTo>
                  <a:pt x="724419" y="10422"/>
                </a:lnTo>
                <a:lnTo>
                  <a:pt x="676634" y="16256"/>
                </a:lnTo>
                <a:lnTo>
                  <a:pt x="629066" y="23367"/>
                </a:lnTo>
                <a:lnTo>
                  <a:pt x="581740" y="31749"/>
                </a:lnTo>
                <a:lnTo>
                  <a:pt x="534680" y="41394"/>
                </a:lnTo>
                <a:lnTo>
                  <a:pt x="487913" y="52295"/>
                </a:lnTo>
                <a:lnTo>
                  <a:pt x="441464" y="64446"/>
                </a:lnTo>
                <a:lnTo>
                  <a:pt x="395358" y="77839"/>
                </a:lnTo>
                <a:lnTo>
                  <a:pt x="349620" y="92467"/>
                </a:lnTo>
                <a:lnTo>
                  <a:pt x="304275" y="108324"/>
                </a:lnTo>
                <a:lnTo>
                  <a:pt x="259349" y="125403"/>
                </a:lnTo>
                <a:lnTo>
                  <a:pt x="214867" y="143696"/>
                </a:lnTo>
                <a:lnTo>
                  <a:pt x="170854" y="163197"/>
                </a:lnTo>
                <a:lnTo>
                  <a:pt x="127335" y="183898"/>
                </a:lnTo>
                <a:lnTo>
                  <a:pt x="84337" y="205793"/>
                </a:lnTo>
                <a:lnTo>
                  <a:pt x="41883" y="228875"/>
                </a:lnTo>
                <a:lnTo>
                  <a:pt x="0" y="253136"/>
                </a:lnTo>
                <a:lnTo>
                  <a:pt x="917219" y="1788299"/>
                </a:lnTo>
                <a:lnTo>
                  <a:pt x="917219" y="0"/>
                </a:lnTo>
                <a:close/>
              </a:path>
            </a:pathLst>
          </a:custGeom>
          <a:solidFill>
            <a:srgbClr val="9F8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1810">
              <a:lnSpc>
                <a:spcPts val="3754"/>
              </a:lnSpc>
            </a:pPr>
            <a:r>
              <a:rPr spc="-5"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4024629" cy="280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775335" indent="-253365" algn="just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Define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the cha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acteristics of a 21st century learning 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vironment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Explore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benefits, conside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ations, and impacts of B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</a:t>
            </a:r>
            <a:endParaRPr sz="1800">
              <a:latin typeface="Verdana"/>
              <a:cs typeface="Verdana"/>
            </a:endParaRPr>
          </a:p>
          <a:p>
            <a:pPr marL="266065" marR="16256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elop a st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ategy for an effecti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and sustainable B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 technology plan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7925" y="1943100"/>
            <a:ext cx="2504706" cy="3035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1412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89683" y="1104863"/>
            <a:ext cx="3665854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 marR="5080" indent="-97155">
              <a:lnSpc>
                <a:spcPct val="100000"/>
              </a:lnSpc>
            </a:pP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Wil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parents suppor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BYOD?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9443" y="5962312"/>
            <a:ext cx="38703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(Collect data and present it here)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7473" y="2160017"/>
            <a:ext cx="2705735" cy="3576954"/>
          </a:xfrm>
          <a:custGeom>
            <a:avLst/>
            <a:gdLst/>
            <a:ahLst/>
            <a:cxnLst/>
            <a:rect l="l" t="t" r="r" b="b"/>
            <a:pathLst>
              <a:path w="2705734" h="3576954">
                <a:moveTo>
                  <a:pt x="917219" y="0"/>
                </a:moveTo>
                <a:lnTo>
                  <a:pt x="917219" y="1788299"/>
                </a:lnTo>
                <a:lnTo>
                  <a:pt x="0" y="3323463"/>
                </a:lnTo>
                <a:lnTo>
                  <a:pt x="41883" y="3347724"/>
                </a:lnTo>
                <a:lnTo>
                  <a:pt x="84337" y="3370805"/>
                </a:lnTo>
                <a:lnTo>
                  <a:pt x="127335" y="3392700"/>
                </a:lnTo>
                <a:lnTo>
                  <a:pt x="170854" y="3413402"/>
                </a:lnTo>
                <a:lnTo>
                  <a:pt x="214867" y="3432902"/>
                </a:lnTo>
                <a:lnTo>
                  <a:pt x="259349" y="3451195"/>
                </a:lnTo>
                <a:lnTo>
                  <a:pt x="304275" y="3468274"/>
                </a:lnTo>
                <a:lnTo>
                  <a:pt x="349620" y="3484131"/>
                </a:lnTo>
                <a:lnTo>
                  <a:pt x="395358" y="3498760"/>
                </a:lnTo>
                <a:lnTo>
                  <a:pt x="441464" y="3512153"/>
                </a:lnTo>
                <a:lnTo>
                  <a:pt x="487913" y="3524303"/>
                </a:lnTo>
                <a:lnTo>
                  <a:pt x="534680" y="3535205"/>
                </a:lnTo>
                <a:lnTo>
                  <a:pt x="581740" y="3544849"/>
                </a:lnTo>
                <a:lnTo>
                  <a:pt x="629066" y="3553231"/>
                </a:lnTo>
                <a:lnTo>
                  <a:pt x="676634" y="3560342"/>
                </a:lnTo>
                <a:lnTo>
                  <a:pt x="724419" y="3566176"/>
                </a:lnTo>
                <a:lnTo>
                  <a:pt x="772395" y="3570726"/>
                </a:lnTo>
                <a:lnTo>
                  <a:pt x="820537" y="3573984"/>
                </a:lnTo>
                <a:lnTo>
                  <a:pt x="868820" y="3575944"/>
                </a:lnTo>
                <a:lnTo>
                  <a:pt x="917219" y="3576599"/>
                </a:lnTo>
                <a:lnTo>
                  <a:pt x="1063888" y="3570671"/>
                </a:lnTo>
                <a:lnTo>
                  <a:pt x="1207291" y="3553193"/>
                </a:lnTo>
                <a:lnTo>
                  <a:pt x="1346969" y="3524626"/>
                </a:lnTo>
                <a:lnTo>
                  <a:pt x="1482461" y="3485430"/>
                </a:lnTo>
                <a:lnTo>
                  <a:pt x="1613307" y="3436066"/>
                </a:lnTo>
                <a:lnTo>
                  <a:pt x="1739047" y="3376993"/>
                </a:lnTo>
                <a:lnTo>
                  <a:pt x="1859220" y="3308671"/>
                </a:lnTo>
                <a:lnTo>
                  <a:pt x="1973367" y="3231562"/>
                </a:lnTo>
                <a:lnTo>
                  <a:pt x="2081026" y="3146124"/>
                </a:lnTo>
                <a:lnTo>
                  <a:pt x="2181739" y="3052819"/>
                </a:lnTo>
                <a:lnTo>
                  <a:pt x="2275044" y="2952107"/>
                </a:lnTo>
                <a:lnTo>
                  <a:pt x="2360481" y="2844447"/>
                </a:lnTo>
                <a:lnTo>
                  <a:pt x="2437591" y="2730300"/>
                </a:lnTo>
                <a:lnTo>
                  <a:pt x="2505912" y="2610127"/>
                </a:lnTo>
                <a:lnTo>
                  <a:pt x="2564986" y="2484387"/>
                </a:lnTo>
                <a:lnTo>
                  <a:pt x="2614350" y="2353541"/>
                </a:lnTo>
                <a:lnTo>
                  <a:pt x="2653546" y="2218049"/>
                </a:lnTo>
                <a:lnTo>
                  <a:pt x="2682113" y="2078371"/>
                </a:lnTo>
                <a:lnTo>
                  <a:pt x="2699590" y="1934968"/>
                </a:lnTo>
                <a:lnTo>
                  <a:pt x="2705519" y="1788299"/>
                </a:lnTo>
                <a:lnTo>
                  <a:pt x="2699590" y="1641630"/>
                </a:lnTo>
                <a:lnTo>
                  <a:pt x="2682113" y="1498227"/>
                </a:lnTo>
                <a:lnTo>
                  <a:pt x="2653546" y="1358549"/>
                </a:lnTo>
                <a:lnTo>
                  <a:pt x="2614350" y="1223057"/>
                </a:lnTo>
                <a:lnTo>
                  <a:pt x="2564986" y="1092211"/>
                </a:lnTo>
                <a:lnTo>
                  <a:pt x="2505912" y="966471"/>
                </a:lnTo>
                <a:lnTo>
                  <a:pt x="2437591" y="846298"/>
                </a:lnTo>
                <a:lnTo>
                  <a:pt x="2360481" y="732151"/>
                </a:lnTo>
                <a:lnTo>
                  <a:pt x="2275044" y="624492"/>
                </a:lnTo>
                <a:lnTo>
                  <a:pt x="2181739" y="523779"/>
                </a:lnTo>
                <a:lnTo>
                  <a:pt x="2081026" y="430474"/>
                </a:lnTo>
                <a:lnTo>
                  <a:pt x="1973367" y="345037"/>
                </a:lnTo>
                <a:lnTo>
                  <a:pt x="1859220" y="267927"/>
                </a:lnTo>
                <a:lnTo>
                  <a:pt x="1739047" y="199606"/>
                </a:lnTo>
                <a:lnTo>
                  <a:pt x="1613307" y="140533"/>
                </a:lnTo>
                <a:lnTo>
                  <a:pt x="1482461" y="91168"/>
                </a:lnTo>
                <a:lnTo>
                  <a:pt x="1346969" y="51972"/>
                </a:lnTo>
                <a:lnTo>
                  <a:pt x="1207291" y="23405"/>
                </a:lnTo>
                <a:lnTo>
                  <a:pt x="1063888" y="5928"/>
                </a:lnTo>
                <a:lnTo>
                  <a:pt x="917219" y="0"/>
                </a:lnTo>
                <a:close/>
              </a:path>
            </a:pathLst>
          </a:custGeom>
          <a:solidFill>
            <a:srgbClr val="8A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7070" y="3245474"/>
            <a:ext cx="1788160" cy="2238375"/>
          </a:xfrm>
          <a:custGeom>
            <a:avLst/>
            <a:gdLst/>
            <a:ahLst/>
            <a:cxnLst/>
            <a:rect l="l" t="t" r="r" b="b"/>
            <a:pathLst>
              <a:path w="1788160" h="2238375">
                <a:moveTo>
                  <a:pt x="143227" y="0"/>
                </a:moveTo>
                <a:lnTo>
                  <a:pt x="95412" y="124349"/>
                </a:lnTo>
                <a:lnTo>
                  <a:pt x="57380" y="250226"/>
                </a:lnTo>
                <a:lnTo>
                  <a:pt x="28976" y="377156"/>
                </a:lnTo>
                <a:lnTo>
                  <a:pt x="10047" y="504668"/>
                </a:lnTo>
                <a:lnTo>
                  <a:pt x="439" y="632288"/>
                </a:lnTo>
                <a:lnTo>
                  <a:pt x="0" y="759543"/>
                </a:lnTo>
                <a:lnTo>
                  <a:pt x="8574" y="885960"/>
                </a:lnTo>
                <a:lnTo>
                  <a:pt x="26008" y="1011067"/>
                </a:lnTo>
                <a:lnTo>
                  <a:pt x="52149" y="1134391"/>
                </a:lnTo>
                <a:lnTo>
                  <a:pt x="86844" y="1255458"/>
                </a:lnTo>
                <a:lnTo>
                  <a:pt x="129937" y="1373796"/>
                </a:lnTo>
                <a:lnTo>
                  <a:pt x="181277" y="1488933"/>
                </a:lnTo>
                <a:lnTo>
                  <a:pt x="240709" y="1600394"/>
                </a:lnTo>
                <a:lnTo>
                  <a:pt x="308079" y="1707708"/>
                </a:lnTo>
                <a:lnTo>
                  <a:pt x="383234" y="1810401"/>
                </a:lnTo>
                <a:lnTo>
                  <a:pt x="466020" y="1908000"/>
                </a:lnTo>
                <a:lnTo>
                  <a:pt x="556284" y="2000034"/>
                </a:lnTo>
                <a:lnTo>
                  <a:pt x="653871" y="2086028"/>
                </a:lnTo>
                <a:lnTo>
                  <a:pt x="758629" y="2165509"/>
                </a:lnTo>
                <a:lnTo>
                  <a:pt x="870403" y="2238006"/>
                </a:lnTo>
                <a:lnTo>
                  <a:pt x="1787623" y="702843"/>
                </a:lnTo>
                <a:lnTo>
                  <a:pt x="143227" y="0"/>
                </a:lnTo>
                <a:close/>
              </a:path>
            </a:pathLst>
          </a:custGeom>
          <a:solidFill>
            <a:srgbClr val="A39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0300" y="2413149"/>
            <a:ext cx="1644650" cy="1535430"/>
          </a:xfrm>
          <a:custGeom>
            <a:avLst/>
            <a:gdLst/>
            <a:ahLst/>
            <a:cxnLst/>
            <a:rect l="l" t="t" r="r" b="b"/>
            <a:pathLst>
              <a:path w="1644650" h="1535429">
                <a:moveTo>
                  <a:pt x="727176" y="0"/>
                </a:moveTo>
                <a:lnTo>
                  <a:pt x="679074" y="29782"/>
                </a:lnTo>
                <a:lnTo>
                  <a:pt x="632044" y="60998"/>
                </a:lnTo>
                <a:lnTo>
                  <a:pt x="586113" y="93616"/>
                </a:lnTo>
                <a:lnTo>
                  <a:pt x="541308" y="127605"/>
                </a:lnTo>
                <a:lnTo>
                  <a:pt x="497658" y="162934"/>
                </a:lnTo>
                <a:lnTo>
                  <a:pt x="455189" y="199571"/>
                </a:lnTo>
                <a:lnTo>
                  <a:pt x="413929" y="237485"/>
                </a:lnTo>
                <a:lnTo>
                  <a:pt x="373905" y="276645"/>
                </a:lnTo>
                <a:lnTo>
                  <a:pt x="335144" y="317019"/>
                </a:lnTo>
                <a:lnTo>
                  <a:pt x="297675" y="358576"/>
                </a:lnTo>
                <a:lnTo>
                  <a:pt x="261523" y="401285"/>
                </a:lnTo>
                <a:lnTo>
                  <a:pt x="226718" y="445114"/>
                </a:lnTo>
                <a:lnTo>
                  <a:pt x="193285" y="490032"/>
                </a:lnTo>
                <a:lnTo>
                  <a:pt x="161253" y="536008"/>
                </a:lnTo>
                <a:lnTo>
                  <a:pt x="130648" y="583010"/>
                </a:lnTo>
                <a:lnTo>
                  <a:pt x="101499" y="631007"/>
                </a:lnTo>
                <a:lnTo>
                  <a:pt x="73832" y="679968"/>
                </a:lnTo>
                <a:lnTo>
                  <a:pt x="47674" y="729861"/>
                </a:lnTo>
                <a:lnTo>
                  <a:pt x="23055" y="780655"/>
                </a:lnTo>
                <a:lnTo>
                  <a:pt x="0" y="832319"/>
                </a:lnTo>
                <a:lnTo>
                  <a:pt x="1644395" y="1535163"/>
                </a:lnTo>
                <a:lnTo>
                  <a:pt x="727176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7474" y="2160016"/>
            <a:ext cx="917575" cy="1788795"/>
          </a:xfrm>
          <a:custGeom>
            <a:avLst/>
            <a:gdLst/>
            <a:ahLst/>
            <a:cxnLst/>
            <a:rect l="l" t="t" r="r" b="b"/>
            <a:pathLst>
              <a:path w="917575" h="1788795">
                <a:moveTo>
                  <a:pt x="917219" y="0"/>
                </a:moveTo>
                <a:lnTo>
                  <a:pt x="868820" y="654"/>
                </a:lnTo>
                <a:lnTo>
                  <a:pt x="820537" y="2615"/>
                </a:lnTo>
                <a:lnTo>
                  <a:pt x="772395" y="5873"/>
                </a:lnTo>
                <a:lnTo>
                  <a:pt x="724419" y="10422"/>
                </a:lnTo>
                <a:lnTo>
                  <a:pt x="676634" y="16256"/>
                </a:lnTo>
                <a:lnTo>
                  <a:pt x="629066" y="23367"/>
                </a:lnTo>
                <a:lnTo>
                  <a:pt x="581740" y="31749"/>
                </a:lnTo>
                <a:lnTo>
                  <a:pt x="534680" y="41394"/>
                </a:lnTo>
                <a:lnTo>
                  <a:pt x="487913" y="52295"/>
                </a:lnTo>
                <a:lnTo>
                  <a:pt x="441464" y="64446"/>
                </a:lnTo>
                <a:lnTo>
                  <a:pt x="395358" y="77839"/>
                </a:lnTo>
                <a:lnTo>
                  <a:pt x="349620" y="92467"/>
                </a:lnTo>
                <a:lnTo>
                  <a:pt x="304275" y="108324"/>
                </a:lnTo>
                <a:lnTo>
                  <a:pt x="259349" y="125403"/>
                </a:lnTo>
                <a:lnTo>
                  <a:pt x="214867" y="143696"/>
                </a:lnTo>
                <a:lnTo>
                  <a:pt x="170854" y="163197"/>
                </a:lnTo>
                <a:lnTo>
                  <a:pt x="127335" y="183898"/>
                </a:lnTo>
                <a:lnTo>
                  <a:pt x="84337" y="205793"/>
                </a:lnTo>
                <a:lnTo>
                  <a:pt x="41883" y="228875"/>
                </a:lnTo>
                <a:lnTo>
                  <a:pt x="0" y="253136"/>
                </a:lnTo>
                <a:lnTo>
                  <a:pt x="917219" y="1788299"/>
                </a:lnTo>
                <a:lnTo>
                  <a:pt x="917219" y="0"/>
                </a:lnTo>
                <a:close/>
              </a:path>
            </a:pathLst>
          </a:custGeom>
          <a:solidFill>
            <a:srgbClr val="424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BYOD</a:t>
            </a:r>
            <a:r>
              <a:rPr spc="-5" dirty="0"/>
              <a:t> </a:t>
            </a:r>
            <a:r>
              <a:rPr dirty="0"/>
              <a:t>Challenges</a:t>
            </a:r>
            <a:r>
              <a:rPr spc="-2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20" dirty="0"/>
              <a:t>Considerations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126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516890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Network securi</a:t>
            </a:r>
            <a:r>
              <a:rPr spc="-15" dirty="0"/>
              <a:t>t</a:t>
            </a:r>
            <a:r>
              <a:rPr dirty="0"/>
              <a:t>y concerns include data protection and student pri</a:t>
            </a:r>
            <a:r>
              <a:rPr spc="-40" dirty="0"/>
              <a:t>v</a:t>
            </a:r>
            <a:r>
              <a:rPr dirty="0"/>
              <a:t>acy</a:t>
            </a: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Multiple platforms and devices</a:t>
            </a:r>
          </a:p>
          <a:p>
            <a:pPr marL="266065" marR="34544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45" dirty="0"/>
              <a:t>P</a:t>
            </a:r>
            <a:r>
              <a:rPr dirty="0"/>
              <a:t>aren</a:t>
            </a:r>
            <a:r>
              <a:rPr spc="-40" dirty="0"/>
              <a:t>t</a:t>
            </a:r>
            <a:r>
              <a:rPr spc="-10" dirty="0"/>
              <a:t>-financed,</a:t>
            </a:r>
            <a:r>
              <a:rPr dirty="0"/>
              <a:t> not a viable option for some districts</a:t>
            </a: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45" dirty="0"/>
              <a:t>R</a:t>
            </a:r>
            <a:r>
              <a:rPr dirty="0"/>
              <a:t>equires a shift in pedagogy and a new approach to education- teacher as facilitator</a:t>
            </a:r>
          </a:p>
          <a:p>
            <a:pPr marL="266065" marR="198755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Update network inf</a:t>
            </a:r>
            <a:r>
              <a:rPr spc="-40" dirty="0"/>
              <a:t>r</a:t>
            </a:r>
            <a:r>
              <a:rPr dirty="0"/>
              <a:t>astructure and increase bandwidth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1000760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Extensi</a:t>
            </a:r>
            <a:r>
              <a:rPr spc="-20" dirty="0"/>
              <a:t>v</a:t>
            </a:r>
            <a:r>
              <a:rPr dirty="0"/>
              <a:t>e professional de</a:t>
            </a:r>
            <a:r>
              <a:rPr spc="-20" dirty="0"/>
              <a:t>v</a:t>
            </a:r>
            <a:r>
              <a:rPr dirty="0"/>
              <a:t>elopment for teachers</a:t>
            </a:r>
          </a:p>
          <a:p>
            <a:pPr marL="266065" marR="28702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Of</a:t>
            </a:r>
            <a:r>
              <a:rPr spc="-50" dirty="0"/>
              <a:t>f</a:t>
            </a:r>
            <a:r>
              <a:rPr dirty="0"/>
              <a:t>-task beh</a:t>
            </a:r>
            <a:r>
              <a:rPr spc="-20" dirty="0"/>
              <a:t>a</a:t>
            </a:r>
            <a:r>
              <a:rPr dirty="0"/>
              <a:t>vio</a:t>
            </a:r>
            <a:r>
              <a:rPr spc="-254" dirty="0"/>
              <a:t>r</a:t>
            </a:r>
            <a:r>
              <a:rPr dirty="0"/>
              <a:t>, inappropriate use of devices</a:t>
            </a: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45" dirty="0"/>
              <a:t>R</a:t>
            </a:r>
            <a:r>
              <a:rPr dirty="0"/>
              <a:t>equires bu</a:t>
            </a:r>
            <a:r>
              <a:rPr spc="-40" dirty="0"/>
              <a:t>y</a:t>
            </a:r>
            <a:r>
              <a:rPr dirty="0"/>
              <a:t>-in from all sta</a:t>
            </a:r>
            <a:r>
              <a:rPr spc="-20" dirty="0"/>
              <a:t>k</a:t>
            </a:r>
            <a:r>
              <a:rPr dirty="0"/>
              <a:t>eholders- parents, students, staf</a:t>
            </a:r>
            <a:r>
              <a:rPr spc="-120" dirty="0"/>
              <a:t>f</a:t>
            </a:r>
            <a:r>
              <a:rPr dirty="0"/>
              <a:t>, administ</a:t>
            </a:r>
            <a:r>
              <a:rPr spc="-35" dirty="0"/>
              <a:t>r</a:t>
            </a:r>
            <a:r>
              <a:rPr dirty="0"/>
              <a:t>ators, school board</a:t>
            </a:r>
          </a:p>
          <a:p>
            <a:pPr marL="266065" marR="34163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Mobile device limitations- screen si</a:t>
            </a:r>
            <a:r>
              <a:rPr spc="-15" dirty="0"/>
              <a:t>z</a:t>
            </a:r>
            <a:r>
              <a:rPr dirty="0"/>
              <a:t>e, battery life, lack of</a:t>
            </a:r>
          </a:p>
          <a:p>
            <a:pPr marL="266065" marR="123825">
              <a:lnSpc>
                <a:spcPct val="115700"/>
              </a:lnSpc>
            </a:pPr>
            <a:r>
              <a:rPr spc="-20" dirty="0"/>
              <a:t>k</a:t>
            </a:r>
            <a:r>
              <a:rPr dirty="0"/>
              <a:t>eyboard, soft</a:t>
            </a:r>
            <a:r>
              <a:rPr spc="-25" dirty="0"/>
              <a:t>w</a:t>
            </a:r>
            <a:r>
              <a:rPr dirty="0"/>
              <a:t>are compatibili</a:t>
            </a:r>
            <a:r>
              <a:rPr spc="-10" dirty="0"/>
              <a:t>t</a:t>
            </a:r>
            <a:r>
              <a:rPr spc="-170" dirty="0"/>
              <a:t>y</a:t>
            </a:r>
            <a:r>
              <a:rPr dirty="0"/>
              <a:t>, support for Flash and other multimedia </a:t>
            </a:r>
            <a:r>
              <a:rPr spc="-10" dirty="0"/>
              <a:t>files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4"/>
              </a:lnSpc>
              <a:tabLst>
                <a:tab pos="2561590" algn="l"/>
              </a:tabLst>
            </a:pPr>
            <a:r>
              <a:rPr dirty="0"/>
              <a:t>Planning</a:t>
            </a:r>
            <a:r>
              <a:rPr spc="-10" dirty="0"/>
              <a:t> </a:t>
            </a:r>
            <a:r>
              <a:rPr spc="-25" dirty="0"/>
              <a:t>a</a:t>
            </a:r>
            <a:r>
              <a:rPr dirty="0"/>
              <a:t>	</a:t>
            </a:r>
            <a:r>
              <a:rPr spc="-5" dirty="0"/>
              <a:t>Successfu</a:t>
            </a:r>
            <a:r>
              <a:rPr dirty="0"/>
              <a:t>l</a:t>
            </a:r>
            <a:r>
              <a:rPr spc="15" dirty="0"/>
              <a:t> </a:t>
            </a:r>
            <a:r>
              <a:rPr spc="-30" dirty="0"/>
              <a:t>BYOD</a:t>
            </a:r>
            <a:r>
              <a:rPr spc="-5" dirty="0"/>
              <a:t> </a:t>
            </a:r>
            <a:r>
              <a:rPr spc="-25" dirty="0"/>
              <a:t>Program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41491"/>
            <a:ext cx="5422900" cy="414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443947"/>
              </a:buClr>
              <a:buFont typeface="Verdana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Engage the Communi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443947"/>
              </a:buClr>
              <a:buFont typeface="Verdana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elop a </a:t>
            </a:r>
            <a:r>
              <a:rPr sz="1800" spc="-20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eam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443947"/>
              </a:buClr>
              <a:buFont typeface="Verdana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elop the P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h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ysical Inf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astructure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443947"/>
              </a:buClr>
              <a:buFont typeface="Verdana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elop the Soft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are Inf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astructure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443947"/>
              </a:buClr>
              <a:buFont typeface="Verdana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elop a 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ortal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443947"/>
              </a:buClr>
              <a:buFont typeface="Verdana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elop an Acceptable Use </a:t>
            </a:r>
            <a:r>
              <a:rPr sz="1800" spc="-5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olicy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443947"/>
              </a:buClr>
              <a:buFont typeface="Verdana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Build a Curriculum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443947"/>
              </a:buClr>
              <a:buFont typeface="Verdana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Consider Devices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469900" indent="-457200">
              <a:lnSpc>
                <a:spcPts val="2110"/>
              </a:lnSpc>
              <a:buClr>
                <a:srgbClr val="443947"/>
              </a:buClr>
              <a:buFont typeface="Verdana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Pr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vide Ongoing Professional De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elopment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6515">
              <a:lnSpc>
                <a:spcPts val="3754"/>
              </a:lnSpc>
            </a:pPr>
            <a:r>
              <a:rPr spc="-30" dirty="0"/>
              <a:t>BYOD</a:t>
            </a:r>
            <a:r>
              <a:rPr spc="-5" dirty="0"/>
              <a:t> Educationa</a:t>
            </a:r>
            <a:r>
              <a:rPr dirty="0"/>
              <a:t>l</a:t>
            </a:r>
            <a:r>
              <a:rPr spc="5" dirty="0"/>
              <a:t> </a:t>
            </a:r>
            <a:r>
              <a:rPr dirty="0"/>
              <a:t>Impact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126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More engaged and moti</a:t>
            </a:r>
            <a:r>
              <a:rPr spc="-45" dirty="0"/>
              <a:t>v</a:t>
            </a:r>
            <a:r>
              <a:rPr dirty="0"/>
              <a:t>ated students</a:t>
            </a:r>
          </a:p>
          <a:p>
            <a:pPr marL="266065" marR="23749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Students are held accountable for their learning, puts them in charge</a:t>
            </a: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Encou</a:t>
            </a:r>
            <a:r>
              <a:rPr spc="-35" dirty="0"/>
              <a:t>r</a:t>
            </a:r>
            <a:r>
              <a:rPr dirty="0"/>
              <a:t>ages continued learning outside of the classroom </a:t>
            </a:r>
            <a:r>
              <a:rPr spc="-30" dirty="0"/>
              <a:t>w</a:t>
            </a:r>
            <a:r>
              <a:rPr dirty="0"/>
              <a:t>alls</a:t>
            </a:r>
          </a:p>
          <a:p>
            <a:pPr marL="266065" marR="739775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45" dirty="0"/>
              <a:t>P</a:t>
            </a:r>
            <a:r>
              <a:rPr dirty="0"/>
              <a:t>ersonali</a:t>
            </a:r>
            <a:r>
              <a:rPr spc="-15" dirty="0"/>
              <a:t>z</a:t>
            </a:r>
            <a:r>
              <a:rPr dirty="0"/>
              <a:t>ed, students tap into their individual learning preferences</a:t>
            </a:r>
          </a:p>
          <a:p>
            <a:pPr marL="266065" marR="413384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Helps students identi</a:t>
            </a:r>
            <a:r>
              <a:rPr spc="-15" dirty="0"/>
              <a:t>f</a:t>
            </a:r>
            <a:r>
              <a:rPr dirty="0"/>
              <a:t>y skills that will ma</a:t>
            </a:r>
            <a:r>
              <a:rPr spc="-20" dirty="0"/>
              <a:t>k</a:t>
            </a:r>
            <a:r>
              <a:rPr dirty="0"/>
              <a:t>e them life-long learners</a:t>
            </a:r>
          </a:p>
          <a:p>
            <a:pPr marL="266065" marR="1447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dirty="0"/>
              <a:t>Gi</a:t>
            </a:r>
            <a:r>
              <a:rPr spc="-15" dirty="0"/>
              <a:t>v</a:t>
            </a:r>
            <a:r>
              <a:rPr dirty="0"/>
              <a:t>es students a preview of how their future workplaces will ope</a:t>
            </a:r>
            <a:r>
              <a:rPr spc="-35" dirty="0"/>
              <a:t>r</a:t>
            </a:r>
            <a:r>
              <a:rPr dirty="0"/>
              <a:t>ate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1340">
              <a:lnSpc>
                <a:spcPts val="3754"/>
              </a:lnSpc>
            </a:pPr>
            <a:r>
              <a:rPr spc="-25" dirty="0"/>
              <a:t>Meet</a:t>
            </a:r>
            <a:r>
              <a:rPr spc="-5" dirty="0"/>
              <a:t> </a:t>
            </a:r>
            <a:r>
              <a:rPr spc="-25" dirty="0"/>
              <a:t>Mike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398" y="1928791"/>
            <a:ext cx="7347584" cy="435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300">
              <a:lnSpc>
                <a:spcPct val="1000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arri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es at school with his cell phone</a:t>
            </a:r>
            <a:endParaRPr sz="1800">
              <a:latin typeface="Verdana"/>
              <a:cs typeface="Verdana"/>
            </a:endParaRPr>
          </a:p>
          <a:p>
            <a:pPr marL="2273300" marR="5080">
              <a:lnSpc>
                <a:spcPct val="115799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in his hand. Already he has connected with three of his friends and made plans to meet up at lunch time. During his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first class, the teacher posts a question on the inte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acti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whiteboard. 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and the other students</a:t>
            </a:r>
            <a:endParaRPr sz="1800">
              <a:latin typeface="Verdana"/>
              <a:cs typeface="Verdana"/>
            </a:endParaRPr>
          </a:p>
          <a:p>
            <a:pPr marL="12700" marR="28575">
              <a:lnSpc>
                <a:spcPct val="115799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respond to the question using their cell phones, then view the results in real-time on the board. This starts a class discussion, where 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pulls his tablet computer out of his backpack to look up information that will support his opinion. 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the height of discussion, the bell signals the end of class. The teacher promptly posts the question on the class website discussion forum. Mi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reads and responds to his classmates’ continued discussion on his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to the next class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4300" y="1943100"/>
            <a:ext cx="2019680" cy="1753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1340">
              <a:lnSpc>
                <a:spcPts val="3754"/>
              </a:lnSpc>
            </a:pPr>
            <a:r>
              <a:rPr spc="-25" dirty="0"/>
              <a:t>Meet</a:t>
            </a:r>
            <a:r>
              <a:rPr spc="-5" dirty="0"/>
              <a:t> </a:t>
            </a:r>
            <a:r>
              <a:rPr spc="-25" dirty="0"/>
              <a:t>Mike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398" y="1928791"/>
            <a:ext cx="7294245" cy="372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300" marR="109855">
              <a:lnSpc>
                <a:spcPct val="115799"/>
              </a:lnSpc>
            </a:pP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lunch, 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asks his friends for their opinions and adds their point of view to the discussion forum. Later that e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ening, Mi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is at home listening to a podcast that he has downloaded. This inspires him to create his own podcast to present and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discuss his opinion on the topic. He uploads the podcast to the class website, where his peers promptly recei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it on their own mobile devices. They le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av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comments on the site. The next 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17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, the teacher uses these comments as material to launch</a:t>
            </a:r>
            <a:endParaRPr sz="1800">
              <a:latin typeface="Verdana"/>
              <a:cs typeface="Verdana"/>
            </a:endParaRPr>
          </a:p>
          <a:p>
            <a:pPr marL="12700" marR="600075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 new discussion. Mi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eagerly pulls out his cell phone for another real-time poll.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4300" y="1943100"/>
            <a:ext cx="2019680" cy="1753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3444">
              <a:lnSpc>
                <a:spcPts val="3754"/>
              </a:lnSpc>
            </a:pPr>
            <a:r>
              <a:rPr spc="-30" dirty="0"/>
              <a:t>BYOD</a:t>
            </a:r>
            <a:r>
              <a:rPr spc="-5" dirty="0"/>
              <a:t> encourage</a:t>
            </a:r>
            <a:r>
              <a:rPr dirty="0"/>
              <a:t>s</a:t>
            </a:r>
            <a:r>
              <a:rPr spc="-5" dirty="0"/>
              <a:t> </a:t>
            </a:r>
            <a:r>
              <a:rPr spc="-25" dirty="0"/>
              <a:t>Mike</a:t>
            </a:r>
            <a:r>
              <a:rPr spc="-5" dirty="0"/>
              <a:t> </a:t>
            </a:r>
            <a:r>
              <a:rPr spc="-20" dirty="0"/>
              <a:t>to</a:t>
            </a:r>
            <a:r>
              <a:rPr dirty="0"/>
              <a:t> </a:t>
            </a:r>
            <a:r>
              <a:rPr spc="-5" dirty="0"/>
              <a:t>be: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2566670" cy="366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Engaged in learning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Sel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-moti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ated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Sel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-directed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Independent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Creati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Collabo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Communicati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 critical thin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er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2090">
              <a:lnSpc>
                <a:spcPts val="3754"/>
              </a:lnSpc>
            </a:pPr>
            <a:r>
              <a:rPr spc="-5" dirty="0"/>
              <a:t>Ho</a:t>
            </a:r>
            <a:r>
              <a:rPr dirty="0"/>
              <a:t>w </a:t>
            </a:r>
            <a:r>
              <a:rPr spc="-5" dirty="0"/>
              <a:t>ca</a:t>
            </a:r>
            <a:r>
              <a:rPr dirty="0"/>
              <a:t>n </a:t>
            </a:r>
            <a:r>
              <a:rPr spc="-30" dirty="0"/>
              <a:t>BYOD</a:t>
            </a:r>
            <a:r>
              <a:rPr spc="-5" dirty="0"/>
              <a:t> b</a:t>
            </a:r>
            <a:r>
              <a:rPr dirty="0"/>
              <a:t>e </a:t>
            </a:r>
            <a:r>
              <a:rPr spc="-5" dirty="0"/>
              <a:t>used?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7030084" cy="415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Data organization tools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9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eb-based applications for classroom polling &amp; quick tests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udio for podcasting and 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adio broadcasts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Video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QR codes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Digital storytelling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Language learning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Probe attachments for measuring data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Course companion sites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180" y="332697"/>
            <a:ext cx="142367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Thi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s 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resource 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sponsored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 b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y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 </a:t>
            </a:r>
            <a:r>
              <a:rPr lang="en-US" sz="900" spc="-5" dirty="0" smtClean="0">
                <a:solidFill>
                  <a:srgbClr val="7D868C"/>
                </a:solidFill>
                <a:latin typeface="Verdana"/>
                <a:cs typeface="Verdana"/>
              </a:rPr>
              <a:t>Clarity Innovations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8122" y="2806663"/>
            <a:ext cx="7396480" cy="266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7585" marR="1013460" algn="ctr">
              <a:lnSpc>
                <a:spcPct val="100000"/>
              </a:lnSpc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Ho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ca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 inspire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our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student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engage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them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in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learning?</a:t>
            </a:r>
            <a:endParaRPr sz="3200">
              <a:latin typeface="Verdana"/>
              <a:cs typeface="Verdana"/>
            </a:endParaRPr>
          </a:p>
          <a:p>
            <a:pPr marL="12065" marR="5080" indent="635" algn="ctr">
              <a:lnSpc>
                <a:spcPct val="115700"/>
              </a:lnSpc>
              <a:spcBef>
                <a:spcPts val="2370"/>
              </a:spcBef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Viewed within a realistic perspecti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of both its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benefits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and limitations, B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 can pr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vide a workable solution for upg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ading and sustaining educational technology in our schools.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810">
              <a:lnSpc>
                <a:spcPts val="3754"/>
              </a:lnSpc>
            </a:pPr>
            <a:r>
              <a:rPr spc="-20" dirty="0"/>
              <a:t>Today’s</a:t>
            </a:r>
            <a:r>
              <a:rPr spc="-15" dirty="0"/>
              <a:t> </a:t>
            </a:r>
            <a:r>
              <a:rPr spc="-5" dirty="0"/>
              <a:t>Students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159" y="1928791"/>
            <a:ext cx="5778500" cy="366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digita</a:t>
            </a:r>
            <a:r>
              <a:rPr sz="1800" b="1" spc="-10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natives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li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in a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multimedi</a:t>
            </a: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world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Their media is all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color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prioriti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z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visual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learning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demand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creativity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learn best through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443947"/>
                </a:solidFill>
                <a:latin typeface="Verdana"/>
                <a:cs typeface="Verdana"/>
              </a:rPr>
              <a:t>trial</a:t>
            </a: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error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constantly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connec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b="1" spc="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collaborate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They access information that is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443947"/>
                </a:solidFill>
                <a:latin typeface="Verdana"/>
                <a:cs typeface="Verdana"/>
              </a:rPr>
              <a:t>live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linked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36000" y="1104863"/>
            <a:ext cx="602361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Wha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shoul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learning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look like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in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21st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century?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6200" y="2768600"/>
            <a:ext cx="7340599" cy="2637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5"/>
              </a:rPr>
              <a:t>www.k12blueprint.com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3805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9135" y="1923227"/>
            <a:ext cx="119507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Mobile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1082" y="5273368"/>
            <a:ext cx="559054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4505" marR="5080" indent="-472440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Students li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in a world with 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ytime, a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ywhere access to information at their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fingertips.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12655" y="2375407"/>
            <a:ext cx="4008197" cy="2659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6950" y="1928815"/>
            <a:ext cx="238442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spc="-15" dirty="0">
                <a:solidFill>
                  <a:srgbClr val="443947"/>
                </a:solidFill>
                <a:latin typeface="Verdana"/>
                <a:cs typeface="Verdana"/>
              </a:rPr>
              <a:t>Collaborative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223" y="5278956"/>
            <a:ext cx="597662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5700"/>
              </a:lnSpc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echnology has pr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vided our students with a social, collabo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world. They thri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on tea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work and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figuring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things out with their friends.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3805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6" name="object 6"/>
          <p:cNvSpPr/>
          <p:nvPr/>
        </p:nvSpPr>
        <p:spPr>
          <a:xfrm>
            <a:off x="3012655" y="2375407"/>
            <a:ext cx="4008197" cy="2659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6343" y="1923227"/>
            <a:ext cx="190182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Connected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3752" y="5273368"/>
            <a:ext cx="602742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5080" indent="-320040">
              <a:lnSpc>
                <a:spcPct val="115700"/>
              </a:lnSpc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6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students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ant to connect with others in real time through social media and mobile devices.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3805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6" name="object 6"/>
          <p:cNvSpPr/>
          <p:nvPr/>
        </p:nvSpPr>
        <p:spPr>
          <a:xfrm>
            <a:off x="3071367" y="2322067"/>
            <a:ext cx="3913631" cy="2783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09632" y="1923227"/>
            <a:ext cx="200469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spc="-20" dirty="0">
                <a:solidFill>
                  <a:srgbClr val="443947"/>
                </a:solidFill>
                <a:latin typeface="Verdana"/>
                <a:cs typeface="Verdana"/>
              </a:rPr>
              <a:t>Multimedia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2559" y="4638368"/>
            <a:ext cx="6798945" cy="152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 marR="76835" indent="-1905" algn="ctr">
              <a:lnSpc>
                <a:spcPct val="115700"/>
              </a:lnSpc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6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students are equal parts consumer and creato</a:t>
            </a:r>
            <a:r>
              <a:rPr sz="1800" spc="-27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. They download and view audio and vide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, then create their own to upload and share with others. They are used</a:t>
            </a:r>
            <a:endParaRPr sz="1800">
              <a:latin typeface="Verdana"/>
              <a:cs typeface="Verdana"/>
            </a:endParaRPr>
          </a:p>
          <a:p>
            <a:pPr marL="12700" marR="5080" algn="ctr">
              <a:lnSpc>
                <a:spcPct val="115799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to h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ving multimedia tools at their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fingertips,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and they are adept at using these tools to express their creativi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7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3805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6" name="object 6"/>
          <p:cNvSpPr/>
          <p:nvPr/>
        </p:nvSpPr>
        <p:spPr>
          <a:xfrm>
            <a:off x="3215639" y="2288044"/>
            <a:ext cx="3590455" cy="2231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3805">
              <a:lnSpc>
                <a:spcPts val="3754"/>
              </a:lnSpc>
            </a:pPr>
            <a:r>
              <a:rPr spc="-20" dirty="0"/>
              <a:t>21st</a:t>
            </a:r>
            <a:r>
              <a:rPr spc="-5" dirty="0"/>
              <a:t> </a:t>
            </a:r>
            <a:r>
              <a:rPr dirty="0"/>
              <a:t>Century</a:t>
            </a:r>
            <a:r>
              <a:rPr spc="-15" dirty="0"/>
              <a:t> </a:t>
            </a:r>
            <a:r>
              <a:rPr spc="-5" dirty="0"/>
              <a:t>Learnin</a:t>
            </a:r>
            <a:r>
              <a:rPr dirty="0"/>
              <a:t>g</a:t>
            </a:r>
            <a:r>
              <a:rPr spc="5" dirty="0"/>
              <a:t> </a:t>
            </a:r>
            <a:r>
              <a:rPr spc="-25" dirty="0"/>
              <a:t>is…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60579" y="1923227"/>
            <a:ext cx="3713479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spc="-15" dirty="0">
                <a:solidFill>
                  <a:srgbClr val="443947"/>
                </a:solidFill>
                <a:latin typeface="Verdana"/>
                <a:cs typeface="Verdana"/>
              </a:rPr>
              <a:t>Constantly </a:t>
            </a:r>
            <a:r>
              <a:rPr sz="2500" b="1" dirty="0">
                <a:solidFill>
                  <a:srgbClr val="443947"/>
                </a:solidFill>
                <a:latin typeface="Verdana"/>
                <a:cs typeface="Verdana"/>
              </a:rPr>
              <a:t>Changing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7061" y="4955868"/>
            <a:ext cx="660082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5700"/>
              </a:lnSpc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Constant change requires independent learners with new skills for changing work 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vironments: critical thinking, collabo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ation, creativi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7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, and communication.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6193" y="2438920"/>
            <a:ext cx="3252990" cy="2218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126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5A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1833</Words>
  <Application>Microsoft Macintosh PowerPoint</Application>
  <PresentationFormat>Custom</PresentationFormat>
  <Paragraphs>297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Objectives</vt:lpstr>
      <vt:lpstr>Today’s Students</vt:lpstr>
      <vt:lpstr>PowerPoint Presentation</vt:lpstr>
      <vt:lpstr>21st Century Learning is…</vt:lpstr>
      <vt:lpstr>21st Century Learning is…</vt:lpstr>
      <vt:lpstr>21st Century Learning is…</vt:lpstr>
      <vt:lpstr>21st Century Learning is…</vt:lpstr>
      <vt:lpstr>21st Century Learning is…</vt:lpstr>
      <vt:lpstr>21st Century Learning is…</vt:lpstr>
      <vt:lpstr>21st Century Learning is…</vt:lpstr>
      <vt:lpstr>21st Century Learning is…</vt:lpstr>
      <vt:lpstr>PowerPoint Presentation</vt:lpstr>
      <vt:lpstr>Technology Integration Models</vt:lpstr>
      <vt:lpstr>Technology Integration Models</vt:lpstr>
      <vt:lpstr>Technology Integration Models</vt:lpstr>
      <vt:lpstr>PowerPoint Presentation</vt:lpstr>
      <vt:lpstr>PowerPoint Presentation</vt:lpstr>
      <vt:lpstr>PowerPoint Presentation</vt:lpstr>
      <vt:lpstr>PowerPoint Presentation</vt:lpstr>
      <vt:lpstr>BYOD Challenges and Considerations</vt:lpstr>
      <vt:lpstr>Planning a Successful BYOD Program</vt:lpstr>
      <vt:lpstr>BYOD Educational Impact</vt:lpstr>
      <vt:lpstr>Meet Mike</vt:lpstr>
      <vt:lpstr>Meet Mike</vt:lpstr>
      <vt:lpstr>BYOD encourages Mike to be:</vt:lpstr>
      <vt:lpstr>How can BYOD be used?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BYOD-Presentation-for-District-Administrators.indd</dc:title>
  <cp:lastModifiedBy>Allison Parker</cp:lastModifiedBy>
  <cp:revision>4</cp:revision>
  <dcterms:created xsi:type="dcterms:W3CDTF">2014-08-15T18:32:09Z</dcterms:created>
  <dcterms:modified xsi:type="dcterms:W3CDTF">2017-05-17T15:16:04Z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2014-08-15T00:00:00Z</vt:filetime>
  </property>
  <property fmtid="{D5CDD505-2E9C-101B-9397-08002B2CF9AE}" pid="3" name="LastSaved">
    <vt:filetime>2014-08-16T00:00:00Z</vt:filetime>
  </property>
</Properties>
</file>